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338" r:id="rId2"/>
    <p:sldId id="406" r:id="rId3"/>
    <p:sldId id="289" r:id="rId4"/>
    <p:sldId id="292" r:id="rId5"/>
    <p:sldId id="258" r:id="rId6"/>
    <p:sldId id="259" r:id="rId7"/>
    <p:sldId id="294" r:id="rId8"/>
    <p:sldId id="257" r:id="rId9"/>
    <p:sldId id="260" r:id="rId10"/>
    <p:sldId id="310" r:id="rId11"/>
    <p:sldId id="263" r:id="rId12"/>
    <p:sldId id="312" r:id="rId13"/>
    <p:sldId id="313" r:id="rId14"/>
    <p:sldId id="317" r:id="rId15"/>
    <p:sldId id="327" r:id="rId16"/>
    <p:sldId id="272" r:id="rId17"/>
    <p:sldId id="328" r:id="rId18"/>
    <p:sldId id="320" r:id="rId19"/>
    <p:sldId id="329" r:id="rId20"/>
    <p:sldId id="321" r:id="rId21"/>
    <p:sldId id="330" r:id="rId22"/>
    <p:sldId id="318" r:id="rId23"/>
    <p:sldId id="331" r:id="rId24"/>
    <p:sldId id="319" r:id="rId25"/>
    <p:sldId id="332" r:id="rId26"/>
    <p:sldId id="322" r:id="rId27"/>
    <p:sldId id="33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90" r:id="rId36"/>
    <p:sldId id="293" r:id="rId37"/>
    <p:sldId id="274" r:id="rId38"/>
    <p:sldId id="323" r:id="rId39"/>
    <p:sldId id="334" r:id="rId40"/>
    <p:sldId id="326" r:id="rId41"/>
    <p:sldId id="335" r:id="rId42"/>
    <p:sldId id="325" r:id="rId43"/>
    <p:sldId id="336" r:id="rId44"/>
    <p:sldId id="324" r:id="rId45"/>
    <p:sldId id="337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285" r:id="rId57"/>
    <p:sldId id="286" r:id="rId58"/>
    <p:sldId id="287" r:id="rId59"/>
    <p:sldId id="288" r:id="rId60"/>
    <p:sldId id="308" r:id="rId61"/>
    <p:sldId id="291" r:id="rId62"/>
    <p:sldId id="295" r:id="rId63"/>
    <p:sldId id="296" r:id="rId64"/>
    <p:sldId id="297" r:id="rId65"/>
    <p:sldId id="298" r:id="rId66"/>
    <p:sldId id="299" r:id="rId67"/>
    <p:sldId id="300" r:id="rId68"/>
    <p:sldId id="301" r:id="rId69"/>
    <p:sldId id="306" r:id="rId70"/>
    <p:sldId id="302" r:id="rId71"/>
    <p:sldId id="303" r:id="rId72"/>
    <p:sldId id="304" r:id="rId73"/>
    <p:sldId id="305" r:id="rId74"/>
    <p:sldId id="401" r:id="rId75"/>
    <p:sldId id="402" r:id="rId76"/>
    <p:sldId id="403" r:id="rId77"/>
    <p:sldId id="404" r:id="rId78"/>
    <p:sldId id="405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739" autoAdjust="0"/>
  </p:normalViewPr>
  <p:slideViewPr>
    <p:cSldViewPr>
      <p:cViewPr>
        <p:scale>
          <a:sx n="80" d="100"/>
          <a:sy n="80" d="100"/>
        </p:scale>
        <p:origin x="81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C6AF7-1A27-47E5-8176-C7C46A60F6AD}" type="datetimeFigureOut">
              <a:rPr lang="en-US" smtClean="0"/>
              <a:t>7/31/18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FFFB5-9363-4FF5-828D-414FFCEFC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1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With notes!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A073-A5A1-488D-BF9F-079A4318460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542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FFFB5-9363-4FF5-828D-414FFCEFCA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09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basic counter. Kind of pointless in this particular example, but</a:t>
            </a:r>
            <a:r>
              <a:rPr lang="en-US" baseline="0" dirty="0"/>
              <a:t> overall a very very useful thing. Remember 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FFFB5-9363-4FF5-828D-414FFCEFCA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09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FFFB5-9363-4FF5-828D-414FFCEFCA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20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FFFB5-9363-4FF5-828D-414FFCEFCA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20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FFFB5-9363-4FF5-828D-414FFCEFCA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43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FFFB5-9363-4FF5-828D-414FFCEFCA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43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FFFB5-9363-4FF5-828D-414FFCEFCA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43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Kind</a:t>
            </a:r>
            <a:r>
              <a:rPr lang="en-US" baseline="0" dirty="0"/>
              <a:t> of a dumb example, but a very important concept.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FFFB5-9363-4FF5-828D-414FFCEFCA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43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It may seem a little odd that it goes from 0 to n-1, but since</a:t>
            </a:r>
            <a:r>
              <a:rPr lang="en-US" baseline="0" dirty="0"/>
              <a:t> most things in programming start counting at 0, it ends up being more convenient this way.</a:t>
            </a:r>
          </a:p>
          <a:p>
            <a:endParaRPr lang="en-US" baseline="0" dirty="0"/>
          </a:p>
          <a:p>
            <a:r>
              <a:rPr lang="en-US" baseline="0" dirty="0"/>
              <a:t>We'll learn more about lists next time!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Sorry for that annoying problem set problem last time, but I wanted you to really</a:t>
            </a:r>
            <a:r>
              <a:rPr lang="en-US" baseline="0" dirty="0"/>
              <a:t> feel the need for loops</a:t>
            </a:r>
            <a:r>
              <a:rPr lang="en-US" dirty="0"/>
              <a:t>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FFFB5-9363-4FF5-828D-414FFCEFCA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48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is this different than a for loop?</a:t>
            </a:r>
            <a:endParaRPr lang="en-US" dirty="0"/>
          </a:p>
          <a:p>
            <a:pPr marL="0" indent="0">
              <a:buFont typeface="Wingdings"/>
              <a:buNone/>
            </a:pPr>
            <a:r>
              <a:rPr lang="en-US" dirty="0"/>
              <a:t>Unlike the for loop, you don't need</a:t>
            </a:r>
            <a:r>
              <a:rPr lang="en-US" baseline="0" dirty="0"/>
              <a:t> to specify exactly how many times the loop will run. </a:t>
            </a:r>
          </a:p>
          <a:p>
            <a:pPr marL="0" indent="0">
              <a:buFont typeface="Wingdings"/>
              <a:buNone/>
            </a:pPr>
            <a:endParaRPr lang="en-US" dirty="0"/>
          </a:p>
          <a:p>
            <a:pPr marL="0" indent="0">
              <a:buFont typeface="Wingdings"/>
              <a:buNone/>
            </a:pPr>
            <a:r>
              <a:rPr lang="en-US" dirty="0"/>
              <a:t>Again, the indentation is what</a:t>
            </a:r>
            <a:r>
              <a:rPr lang="en-US" baseline="0" dirty="0"/>
              <a:t> defines what is part of the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95B6C-8C00-4390-9BD6-C1EF5004656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951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we'll talk about for</a:t>
            </a:r>
            <a:r>
              <a:rPr lang="en-US" baseline="0" dirty="0"/>
              <a:t> loops.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FFFB5-9363-4FF5-828D-414FFCEFCA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593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With while loops, you must be</a:t>
            </a:r>
            <a:r>
              <a:rPr lang="en-US" baseline="0" dirty="0"/>
              <a:t> a little more careful than with for loops because of the possibility of creating an endless loop. </a:t>
            </a:r>
            <a:r>
              <a:rPr lang="en-US" dirty="0"/>
              <a:t>An endless loop occurs when your</a:t>
            </a:r>
            <a:r>
              <a:rPr lang="en-US" baseline="0" dirty="0"/>
              <a:t> conditional never becomes False, thus causing you to never exit the loop.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indentation, much</a:t>
            </a:r>
            <a:r>
              <a:rPr lang="en-US" baseline="0" dirty="0"/>
              <a:t> like with if/else statements, is very important and defines what belongs to the for loop.</a:t>
            </a:r>
          </a:p>
          <a:p>
            <a:endParaRPr lang="en-US" baseline="0" dirty="0"/>
          </a:p>
          <a:p>
            <a:r>
              <a:rPr lang="en-US" baseline="0" dirty="0"/>
              <a:t>Note that "</a:t>
            </a:r>
            <a:r>
              <a:rPr lang="en-US" baseline="0" dirty="0" err="1"/>
              <a:t>var</a:t>
            </a:r>
            <a:r>
              <a:rPr lang="en-US" baseline="0" dirty="0"/>
              <a:t>" can be any variable name you want, and you do not need to define/declare it before using it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FFFB5-9363-4FF5-828D-414FFCEFCA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403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usually use either type</a:t>
            </a:r>
            <a:r>
              <a:rPr lang="en-US" baseline="0" dirty="0"/>
              <a:t> of loop, but one will feel a lot more natural and be easier to code. That's the one you should go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FFFB5-9363-4FF5-828D-414FFCEFCA1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044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920C9-A718-4BD0-BA87-993470A31A4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05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95B6C-8C00-4390-9BD6-C1EF500465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996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open()</a:t>
            </a:r>
            <a:r>
              <a:rPr lang="en-US" baseline="0" dirty="0"/>
              <a:t> technically does is create something called a File object, and this is what we store in the variable "</a:t>
            </a:r>
            <a:r>
              <a:rPr lang="en-US" baseline="0" dirty="0" err="1"/>
              <a:t>inFile</a:t>
            </a:r>
            <a:r>
              <a:rPr lang="en-US" baseline="0" dirty="0"/>
              <a:t>". </a:t>
            </a:r>
          </a:p>
          <a:p>
            <a:r>
              <a:rPr lang="en-US" baseline="0" dirty="0"/>
              <a:t>This file object is an </a:t>
            </a:r>
            <a:r>
              <a:rPr lang="en-US" baseline="0" dirty="0" err="1"/>
              <a:t>iterable</a:t>
            </a:r>
            <a:r>
              <a:rPr lang="en-US" baseline="0" dirty="0"/>
              <a:t> object, so we can use a loop on it. The individual </a:t>
            </a:r>
            <a:r>
              <a:rPr lang="en-US" baseline="0" dirty="0" err="1"/>
              <a:t>iterable</a:t>
            </a:r>
            <a:r>
              <a:rPr lang="en-US" baseline="0" dirty="0"/>
              <a:t> units are lines in the file, so during each iteration a single line is assigned to the loop variable. The lines will always be read from first to last.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920C9-A718-4BD0-BA87-993470A31A4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011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FFFB5-9363-4FF5-828D-414FFCEFCA1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763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may</a:t>
            </a:r>
            <a:r>
              <a:rPr lang="en-US" baseline="0" dirty="0"/>
              <a:t> have noticed, </a:t>
            </a:r>
            <a:r>
              <a:rPr lang="en-US" i="0" dirty="0"/>
              <a:t>the</a:t>
            </a:r>
            <a:r>
              <a:rPr lang="en-US" i="0" baseline="0" dirty="0"/>
              <a:t> print </a:t>
            </a:r>
            <a:r>
              <a:rPr lang="en-US" baseline="0" dirty="0"/>
              <a:t>command automatically inserts a \n after it prints everything (if it didn't, you'd have everything running together on the same line when you use multiple print statements).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920C9-A718-4BD0-BA87-993470A31A4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953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pretty much use this as a template for most file reading situations. The main part you'll be changing</a:t>
            </a:r>
            <a:r>
              <a:rPr lang="en-US" baseline="0" dirty="0"/>
              <a:t> is to replace </a:t>
            </a:r>
          </a:p>
          <a:p>
            <a:r>
              <a:rPr lang="en-US" baseline="0" dirty="0"/>
              <a:t>    print "Line:", line</a:t>
            </a:r>
          </a:p>
          <a:p>
            <a:r>
              <a:rPr lang="en-US" baseline="0" dirty="0"/>
              <a:t>with something more interesting/useful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920C9-A718-4BD0-BA87-993470A31A4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205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FFFB5-9363-4FF5-828D-414FFCEFCA1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654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methods can only be used</a:t>
            </a:r>
            <a:r>
              <a:rPr lang="en-US" baseline="0" dirty="0"/>
              <a:t> on file objects. The syntax for using them is similar to what we've seen with modules, e.g.:</a:t>
            </a:r>
          </a:p>
          <a:p>
            <a:endParaRPr lang="en-US" baseline="0" dirty="0"/>
          </a:p>
          <a:p>
            <a:r>
              <a:rPr lang="en-US" baseline="0" dirty="0" err="1"/>
              <a:t>inFile.read</a:t>
            </a:r>
            <a:r>
              <a:rPr lang="en-US" baseline="0" dirty="0"/>
              <a:t>()</a:t>
            </a:r>
          </a:p>
          <a:p>
            <a:r>
              <a:rPr lang="en-US" baseline="0" dirty="0" err="1"/>
              <a:t>inFile.readline</a:t>
            </a:r>
            <a:r>
              <a:rPr lang="en-US" baseline="0" dirty="0"/>
              <a:t>()</a:t>
            </a:r>
          </a:p>
          <a:p>
            <a:endParaRPr lang="en-US" baseline="0" dirty="0"/>
          </a:p>
          <a:p>
            <a:r>
              <a:rPr lang="en-US" baseline="0" dirty="0"/>
              <a:t>Where "</a:t>
            </a:r>
            <a:r>
              <a:rPr lang="en-US" baseline="0" dirty="0" err="1"/>
              <a:t>inFile</a:t>
            </a:r>
            <a:r>
              <a:rPr lang="en-US" baseline="0" dirty="0"/>
              <a:t>" should be replaced with whatever variable name you assigned to your file when you opened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FFFB5-9363-4FF5-828D-414FFCEFCA1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97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about how range() works in a minute,</a:t>
            </a:r>
            <a:r>
              <a:rPr lang="en-US" baseline="0" dirty="0"/>
              <a:t> and more on lists next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95B6C-8C00-4390-9BD6-C1EF500465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9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95B6C-8C00-4390-9BD6-C1EF500465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99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66E64-0CA8-42E4-B6CC-FD1C03111744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D0DD5-7169-474D-BBB7-37348A3E1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9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66E64-0CA8-42E4-B6CC-FD1C03111744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D0DD5-7169-474D-BBB7-37348A3E1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3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66E64-0CA8-42E4-B6CC-FD1C03111744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D0DD5-7169-474D-BBB7-37348A3E1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14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66E64-0CA8-42E4-B6CC-FD1C03111744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D0DD5-7169-474D-BBB7-37348A3E1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3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66E64-0CA8-42E4-B6CC-FD1C03111744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D0DD5-7169-474D-BBB7-37348A3E1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11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66E64-0CA8-42E4-B6CC-FD1C03111744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D0DD5-7169-474D-BBB7-37348A3E1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0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66E64-0CA8-42E4-B6CC-FD1C03111744}" type="datetimeFigureOut">
              <a:rPr lang="en-US" smtClean="0"/>
              <a:t>7/31/18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D0DD5-7169-474D-BBB7-37348A3E1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25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66E64-0CA8-42E4-B6CC-FD1C03111744}" type="datetimeFigureOut">
              <a:rPr lang="en-US" smtClean="0"/>
              <a:t>7/31/18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D0DD5-7169-474D-BBB7-37348A3E1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34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66E64-0CA8-42E4-B6CC-FD1C03111744}" type="datetimeFigureOut">
              <a:rPr lang="en-US" smtClean="0"/>
              <a:t>7/31/18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D0DD5-7169-474D-BBB7-37348A3E1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43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66E64-0CA8-42E4-B6CC-FD1C03111744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D0DD5-7169-474D-BBB7-37348A3E1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57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66E64-0CA8-42E4-B6CC-FD1C03111744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D0DD5-7169-474D-BBB7-37348A3E1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3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66E64-0CA8-42E4-B6CC-FD1C03111744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D0DD5-7169-474D-BBB7-37348A3E1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6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621" y="2782349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Writing code that makes decisions:</a:t>
            </a:r>
            <a:br>
              <a:rPr lang="en-US" dirty="0">
                <a:latin typeface="Calibri Light" panose="020F0302020204030204" pitchFamily="34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latin typeface="Calibri Light" panose="020F0302020204030204" pitchFamily="34" charset="0"/>
              </a:rPr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latin typeface="Calibri Light" panose="020F0302020204030204" pitchFamily="34" charset="0"/>
              </a:rPr>
              <a:t> loops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04870"/>
            <a:ext cx="6400800" cy="1066800"/>
          </a:xfrm>
        </p:spPr>
        <p:txBody>
          <a:bodyPr>
            <a:normAutofit/>
          </a:bodyPr>
          <a:lstStyle/>
          <a:p>
            <a:r>
              <a:rPr lang="en-US" sz="2800" dirty="0"/>
              <a:t>Lesson 3 – 8/1/18</a:t>
            </a:r>
          </a:p>
          <a:p>
            <a:r>
              <a:rPr lang="en-US" sz="2800" dirty="0"/>
              <a:t>Slides by Sara Middleton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78" y="43074"/>
            <a:ext cx="2477444" cy="2717504"/>
          </a:xfrm>
          <a:prstGeom prst="rect">
            <a:avLst/>
          </a:prstGeom>
        </p:spPr>
      </p:pic>
      <p:pic>
        <p:nvPicPr>
          <p:cNvPr id="6" name="Picture 2" descr="http://upibi.org/wp-content/uploads/2015/03/IBI-logo-with-text.jpg">
            <a:extLst>
              <a:ext uri="{FF2B5EF4-FFF2-40B4-BE49-F238E27FC236}">
                <a16:creationId xmlns:a16="http://schemas.microsoft.com/office/drawing/2014/main" id="{E74D07DB-1544-7C49-97FC-DC0419A01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821" y="6016253"/>
            <a:ext cx="1652204" cy="61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037487-AE92-E74E-BB87-E7C3BBF15AF7}"/>
              </a:ext>
            </a:extLst>
          </p:cNvPr>
          <p:cNvSpPr txBox="1"/>
          <p:nvPr/>
        </p:nvSpPr>
        <p:spPr>
          <a:xfrm>
            <a:off x="3248627" y="6236736"/>
            <a:ext cx="1504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Sponsored by: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C41DC-D243-5242-A19B-F11E11AD68DE}"/>
              </a:ext>
            </a:extLst>
          </p:cNvPr>
          <p:cNvSpPr txBox="1"/>
          <p:nvPr/>
        </p:nvSpPr>
        <p:spPr>
          <a:xfrm>
            <a:off x="3402930" y="5071358"/>
            <a:ext cx="2699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(Please sign-in)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5021DE-04B0-1240-8672-289DB59A00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1" y="6038831"/>
            <a:ext cx="1806498" cy="59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80EE05-EF1F-A64C-BCF3-F327EC075D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995" b="17614"/>
          <a:stretch/>
        </p:blipFill>
        <p:spPr>
          <a:xfrm>
            <a:off x="6493928" y="5951094"/>
            <a:ext cx="1270416" cy="818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6F62A8-EF53-7E46-8005-F5B72A2A82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0006" y="5935264"/>
            <a:ext cx="928350" cy="81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0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4000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/>
              <a:t> loop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b="1" dirty="0"/>
              <a:t>Purpose: </a:t>
            </a:r>
            <a:r>
              <a:rPr lang="en-US" dirty="0"/>
              <a:t>execute a block of code a specific number of times.</a:t>
            </a:r>
          </a:p>
          <a:p>
            <a:pPr marL="0" indent="0">
              <a:buNone/>
            </a:pPr>
            <a:r>
              <a:rPr lang="en-US" sz="2800" dirty="0"/>
              <a:t>Syntax:</a:t>
            </a:r>
          </a:p>
          <a:p>
            <a:pPr marL="800100" lvl="2" indent="0">
              <a:buNone/>
            </a:pPr>
            <a:r>
              <a:rPr lang="en-US" sz="20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i="1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i="1" dirty="0" err="1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800100" lvl="2" indent="0">
              <a:buNone/>
            </a:pPr>
            <a:r>
              <a:rPr lang="en-US" sz="2000" i="1" dirty="0">
                <a:latin typeface="Courier New" pitchFamily="49" charset="0"/>
                <a:cs typeface="Courier New" pitchFamily="49" charset="0"/>
              </a:rPr>
              <a:t>    do this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/>
              <a:t>Examples:</a:t>
            </a:r>
          </a:p>
          <a:p>
            <a:pPr marL="800100" lvl="2" indent="0">
              <a:buNone/>
            </a:pPr>
            <a:r>
              <a:rPr lang="en-US" sz="20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range(5):</a:t>
            </a:r>
          </a:p>
          <a:p>
            <a:pPr marL="800100" lvl="2" indent="0">
              <a:buNone/>
            </a:pPr>
            <a:r>
              <a:rPr lang="en-US" sz="20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print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800100" lvl="2" indent="0"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800100" lvl="2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letter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"ATGCG":</a:t>
            </a:r>
          </a:p>
          <a:p>
            <a:pPr marL="800100" lvl="2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letter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0B16-AAA5-4790-BCBA-E678911F1380}" type="slidenum">
              <a:rPr lang="en-US" smtClean="0"/>
              <a:t>10</a:t>
            </a:fld>
            <a:endParaRPr lang="en-US"/>
          </a:p>
        </p:txBody>
      </p:sp>
      <p:sp>
        <p:nvSpPr>
          <p:cNvPr id="9" name="Freeform 8"/>
          <p:cNvSpPr/>
          <p:nvPr/>
        </p:nvSpPr>
        <p:spPr>
          <a:xfrm rot="15680745" flipH="1">
            <a:off x="4638001" y="2352207"/>
            <a:ext cx="465872" cy="1304628"/>
          </a:xfrm>
          <a:custGeom>
            <a:avLst/>
            <a:gdLst>
              <a:gd name="connsiteX0" fmla="*/ 374332 w 774382"/>
              <a:gd name="connsiteY0" fmla="*/ 0 h 981075"/>
              <a:gd name="connsiteX1" fmla="*/ 12382 w 774382"/>
              <a:gd name="connsiteY1" fmla="*/ 695325 h 981075"/>
              <a:gd name="connsiteX2" fmla="*/ 774382 w 774382"/>
              <a:gd name="connsiteY2" fmla="*/ 981075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4382" h="981075">
                <a:moveTo>
                  <a:pt x="374332" y="0"/>
                </a:moveTo>
                <a:cubicBezTo>
                  <a:pt x="160019" y="265906"/>
                  <a:pt x="-54293" y="531813"/>
                  <a:pt x="12382" y="695325"/>
                </a:cubicBezTo>
                <a:cubicBezTo>
                  <a:pt x="79057" y="858837"/>
                  <a:pt x="426719" y="919956"/>
                  <a:pt x="774382" y="981075"/>
                </a:cubicBezTo>
              </a:path>
            </a:pathLst>
          </a:custGeom>
          <a:noFill/>
          <a:ln w="19050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78621" y="4191000"/>
            <a:ext cx="327660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takes on each value in the </a:t>
            </a:r>
            <a:r>
              <a:rPr lang="en-US" sz="1400" dirty="0" err="1"/>
              <a:t>iterable</a:t>
            </a:r>
            <a:r>
              <a:rPr lang="en-US" sz="1400" dirty="0"/>
              <a:t>, one at a time. </a:t>
            </a:r>
          </a:p>
          <a:p>
            <a:r>
              <a:rPr lang="en-US" sz="1400" dirty="0"/>
              <a:t>When there are no more things in the </a:t>
            </a:r>
            <a:r>
              <a:rPr lang="en-US" sz="1400" dirty="0" err="1"/>
              <a:t>iterable</a:t>
            </a:r>
            <a:r>
              <a:rPr lang="en-US" sz="1400" dirty="0"/>
              <a:t>, the loop ends.</a:t>
            </a:r>
          </a:p>
        </p:txBody>
      </p:sp>
      <p:sp>
        <p:nvSpPr>
          <p:cNvPr id="2" name="Rectangle 1"/>
          <p:cNvSpPr/>
          <p:nvPr/>
        </p:nvSpPr>
        <p:spPr>
          <a:xfrm>
            <a:off x="5278621" y="3145531"/>
            <a:ext cx="3484379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 err="1">
                <a:cs typeface="Courier New" pitchFamily="49" charset="0"/>
              </a:rPr>
              <a:t>iterable</a:t>
            </a:r>
            <a:r>
              <a:rPr lang="en-US" sz="1400" dirty="0">
                <a:cs typeface="Courier New" pitchFamily="49" charset="0"/>
              </a:rPr>
              <a:t> = anything that you can iterate over (most "sequence-like" objects)</a:t>
            </a:r>
          </a:p>
          <a:p>
            <a:r>
              <a:rPr lang="en-US" sz="1400" i="1" dirty="0">
                <a:cs typeface="Courier New" pitchFamily="49" charset="0"/>
              </a:rPr>
              <a:t>Examples: lists, strings, files, dictionaries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514600" y="3429000"/>
            <a:ext cx="2764022" cy="91440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636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using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/>
              <a:t>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600" dirty="0"/>
              <a:t>The simplest way to create a loop that loops a certain number of times is to use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range()</a:t>
            </a:r>
            <a:r>
              <a:rPr lang="en-US" sz="2600" dirty="0"/>
              <a:t>:</a:t>
            </a:r>
          </a:p>
          <a:p>
            <a:pPr marL="0" indent="0">
              <a:buNone/>
            </a:pPr>
            <a:r>
              <a:rPr lang="en-US" sz="2600" dirty="0"/>
              <a:t>Example:</a:t>
            </a:r>
          </a:p>
          <a:p>
            <a:pPr marL="400050" lvl="1" indent="0"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400050" lvl="1" indent="0"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 in range(5):</a:t>
            </a:r>
          </a:p>
          <a:p>
            <a:pPr marL="400050" lvl="1" indent="0"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	print "hi"</a:t>
            </a:r>
          </a:p>
          <a:p>
            <a:pPr marL="400050" lvl="1" indent="0"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600" dirty="0"/>
              <a:t>Result:</a:t>
            </a:r>
          </a:p>
          <a:p>
            <a:pPr marL="400050" lvl="1" indent="0"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hi</a:t>
            </a:r>
          </a:p>
          <a:p>
            <a:pPr marL="400050" lvl="1" indent="0"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hi</a:t>
            </a:r>
          </a:p>
          <a:p>
            <a:pPr marL="400050" lvl="1" indent="0"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hi</a:t>
            </a:r>
          </a:p>
          <a:p>
            <a:pPr marL="400050" lvl="1" indent="0"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hi</a:t>
            </a:r>
          </a:p>
          <a:p>
            <a:pPr marL="400050" lvl="1" indent="0"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0B16-AAA5-4790-BCBA-E678911F1380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62600" y="5029200"/>
            <a:ext cx="2962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range(5) </a:t>
            </a:r>
            <a:r>
              <a:rPr lang="en-US" dirty="0"/>
              <a:t>will loop 5 times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range(6) </a:t>
            </a:r>
            <a:r>
              <a:rPr lang="en-US" dirty="0"/>
              <a:t>will loop 6 times</a:t>
            </a:r>
          </a:p>
          <a:p>
            <a:r>
              <a:rPr lang="en-US" dirty="0"/>
              <a:t>...and so on.</a:t>
            </a:r>
          </a:p>
        </p:txBody>
      </p:sp>
    </p:spTree>
    <p:extLst>
      <p:ext uri="{BB962C8B-B14F-4D97-AF65-F5344CB8AC3E}">
        <p14:creationId xmlns:p14="http://schemas.microsoft.com/office/powerpoint/2010/main" val="1841897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using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/>
              <a:t>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400" dirty="0"/>
              <a:t>What </a:t>
            </a:r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range(x)</a:t>
            </a:r>
            <a:r>
              <a:rPr lang="en-US" sz="3400" dirty="0">
                <a:cs typeface="Courier New" panose="02070309020205020404" pitchFamily="49" charset="0"/>
              </a:rPr>
              <a:t> </a:t>
            </a:r>
            <a:r>
              <a:rPr lang="en-US" sz="3400" dirty="0"/>
              <a:t>actually does is create a list of numbers from 0 to x-1. A list is an </a:t>
            </a:r>
            <a:r>
              <a:rPr lang="en-US" sz="3400" dirty="0" err="1"/>
              <a:t>iterable</a:t>
            </a:r>
            <a:r>
              <a:rPr lang="en-US" sz="3400" dirty="0"/>
              <a:t>, so we can use it in the loop. The variable after </a:t>
            </a:r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3400" dirty="0"/>
              <a:t> (here, </a:t>
            </a:r>
            <a:r>
              <a:rPr lang="en-US" sz="3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400" dirty="0"/>
              <a:t>) will be assigned to each value in the </a:t>
            </a:r>
            <a:r>
              <a:rPr lang="en-US" sz="3400" dirty="0" err="1"/>
              <a:t>iterable</a:t>
            </a:r>
            <a:r>
              <a:rPr lang="en-US" sz="3400" dirty="0"/>
              <a:t>, one at a time.</a:t>
            </a:r>
          </a:p>
          <a:p>
            <a:pPr marL="0" indent="0">
              <a:buNone/>
            </a:pPr>
            <a:r>
              <a:rPr lang="en-US" sz="3400" dirty="0"/>
              <a:t>Example:</a:t>
            </a:r>
          </a:p>
          <a:p>
            <a:pPr marL="400050" lvl="1" indent="0"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400050" lvl="1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 in range(5):</a:t>
            </a:r>
          </a:p>
          <a:p>
            <a:pPr marL="400050" lvl="1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	print </a:t>
            </a:r>
            <a:r>
              <a:rPr lang="en-US" sz="2600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sz="2600" dirty="0">
              <a:latin typeface="Courier New" pitchFamily="49" charset="0"/>
              <a:cs typeface="Courier New" pitchFamily="49" charset="0"/>
            </a:endParaRPr>
          </a:p>
          <a:p>
            <a:pPr marL="400050" lvl="1" indent="0"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3400" dirty="0"/>
              <a:t>Result:</a:t>
            </a:r>
          </a:p>
          <a:p>
            <a:pPr marL="400050" lvl="1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0</a:t>
            </a:r>
          </a:p>
          <a:p>
            <a:pPr marL="400050" lvl="1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1</a:t>
            </a:r>
          </a:p>
          <a:p>
            <a:pPr marL="400050" lvl="1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2</a:t>
            </a:r>
          </a:p>
          <a:p>
            <a:pPr marL="400050" lvl="1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3</a:t>
            </a:r>
          </a:p>
          <a:p>
            <a:pPr marL="400050" lvl="1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0B16-AAA5-4790-BCBA-E678911F13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32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using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/>
              <a:t>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400" dirty="0"/>
              <a:t>A string is also an </a:t>
            </a:r>
            <a:r>
              <a:rPr lang="en-US" sz="3400" dirty="0" err="1"/>
              <a:t>iterable</a:t>
            </a:r>
            <a:r>
              <a:rPr lang="en-US" sz="3400" dirty="0"/>
              <a:t>, and so we can use a </a:t>
            </a:r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3400" dirty="0"/>
              <a:t> loop to iterate over each individual character in the string, one at a time:</a:t>
            </a:r>
          </a:p>
          <a:p>
            <a:pPr marL="0" indent="0">
              <a:buNone/>
            </a:pPr>
            <a:r>
              <a:rPr lang="en-US" sz="3400" dirty="0"/>
              <a:t>Example:</a:t>
            </a:r>
          </a:p>
          <a:p>
            <a:pPr marL="400050" lvl="1" indent="0"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400050" lvl="1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for letter in "Hello!":</a:t>
            </a:r>
          </a:p>
          <a:p>
            <a:pPr marL="400050" lvl="1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	print letter</a:t>
            </a:r>
          </a:p>
          <a:p>
            <a:pPr marL="400050" lvl="1" indent="0"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3400" dirty="0"/>
              <a:t>Result:</a:t>
            </a:r>
          </a:p>
          <a:p>
            <a:pPr marL="400050" lvl="1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H</a:t>
            </a:r>
          </a:p>
          <a:p>
            <a:pPr marL="400050" lvl="1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e</a:t>
            </a:r>
          </a:p>
          <a:p>
            <a:pPr marL="400050" lvl="1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l</a:t>
            </a:r>
          </a:p>
          <a:p>
            <a:pPr marL="400050" lvl="1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l</a:t>
            </a:r>
          </a:p>
          <a:p>
            <a:pPr marL="400050" lvl="1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o</a:t>
            </a:r>
          </a:p>
          <a:p>
            <a:pPr marL="400050" lvl="1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0B16-AAA5-4790-BCBA-E678911F1380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60571" y="4495800"/>
            <a:ext cx="2819399" cy="124649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i="1" dirty="0"/>
              <a:t>Important to note:</a:t>
            </a:r>
          </a:p>
          <a:p>
            <a:r>
              <a:rPr lang="en-US" sz="1400" dirty="0"/>
              <a:t>You can name the variable after for anything you want, and you do NOT need to define it before using it in the for loop.</a:t>
            </a:r>
          </a:p>
        </p:txBody>
      </p:sp>
    </p:spTree>
    <p:extLst>
      <p:ext uri="{BB962C8B-B14F-4D97-AF65-F5344CB8AC3E}">
        <p14:creationId xmlns:p14="http://schemas.microsoft.com/office/powerpoint/2010/main" val="1089365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will the following code print?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range(4):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43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will the following code print?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range(4):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Result: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47844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dirty="0"/>
              <a:t>Practice with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for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dirty="0"/>
              <a:t>What will the following code print?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400" dirty="0">
                <a:latin typeface="Courier New"/>
                <a:ea typeface="Courier New"/>
                <a:cs typeface="Courier New"/>
                <a:sym typeface="Courier New"/>
              </a:rPr>
              <a:t>for i in range(4):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400" dirty="0">
                <a:latin typeface="Courier New"/>
                <a:ea typeface="Courier New"/>
                <a:cs typeface="Courier New"/>
                <a:sym typeface="Courier New"/>
              </a:rPr>
              <a:t>    print i * 2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24949300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dirty="0"/>
              <a:t>Practice with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for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dirty="0"/>
              <a:t>What will the following code print?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400" dirty="0">
                <a:latin typeface="Courier New"/>
                <a:ea typeface="Courier New"/>
                <a:cs typeface="Courier New"/>
                <a:sym typeface="Courier New"/>
              </a:rPr>
              <a:t>for i in range(4):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400" dirty="0">
                <a:latin typeface="Courier New"/>
                <a:ea typeface="Courier New"/>
                <a:cs typeface="Courier New"/>
                <a:sym typeface="Courier New"/>
              </a:rPr>
              <a:t>    print i * 2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dirty="0"/>
              <a:t>Result: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400" dirty="0">
                <a:latin typeface="Courier New"/>
                <a:ea typeface="Courier New"/>
                <a:cs typeface="Courier New"/>
                <a:sym typeface="Courier New"/>
              </a:rPr>
              <a:t>0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400" dirty="0">
                <a:latin typeface="Courier New"/>
                <a:ea typeface="Courier New"/>
                <a:cs typeface="Courier New"/>
                <a:sym typeface="Courier New"/>
              </a:rPr>
              <a:t>2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400" dirty="0">
                <a:latin typeface="Courier New"/>
                <a:ea typeface="Courier New"/>
                <a:cs typeface="Courier New"/>
                <a:sym typeface="Courier New"/>
              </a:rPr>
              <a:t>4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400" dirty="0">
                <a:latin typeface="Courier New"/>
                <a:ea typeface="Courier New"/>
                <a:cs typeface="Courier New"/>
                <a:sym typeface="Courier New"/>
              </a:rPr>
              <a:t>6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7031368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will the following code print?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count = 0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range(4):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count = count + 1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 count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97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will the following code print?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count = 0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range(4):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count = count + 1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 count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Result: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91127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E63E-B51A-B541-A086-91EBCBE1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 Common Mistakes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A0C429-2E2C-954D-9716-C60709A7C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5727" y="1320899"/>
            <a:ext cx="4267200" cy="4150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E2A2E8-2585-D54D-BD39-6B48C12D102E}"/>
              </a:ext>
            </a:extLst>
          </p:cNvPr>
          <p:cNvSpPr txBox="1"/>
          <p:nvPr/>
        </p:nvSpPr>
        <p:spPr>
          <a:xfrm>
            <a:off x="410540" y="1268078"/>
            <a:ext cx="41614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print (not (b or a))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print (x=2)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 Write code that "flips a coin" 10 times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B02351-5F0E-1C44-B873-124238CA3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1" y="2499519"/>
            <a:ext cx="4374173" cy="114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BB0A96-FBB1-5147-849F-2A4C57F58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54" y="4355301"/>
            <a:ext cx="4139666" cy="101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8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will the following code print?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count = 0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range(4):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count = count +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 count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454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will the following code print?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count = 0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range(4):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count = count +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 count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Result: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60571" y="4495800"/>
            <a:ext cx="2819399" cy="1754326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i="1" dirty="0"/>
              <a:t>Important to note: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This is similar to a counter, but instead of adding 1 each time, we're adding up various numbers. </a:t>
            </a:r>
          </a:p>
          <a:p>
            <a:r>
              <a:rPr lang="en-US" sz="1400" dirty="0"/>
              <a:t>This is sometimes called an </a:t>
            </a:r>
            <a:r>
              <a:rPr lang="en-US" sz="1400" i="1" dirty="0"/>
              <a:t>accumulator</a:t>
            </a:r>
            <a:r>
              <a:rPr lang="en-US" sz="1400" dirty="0"/>
              <a:t>, and it's useful in many situations, so remember it!</a:t>
            </a:r>
          </a:p>
        </p:txBody>
      </p:sp>
    </p:spTree>
    <p:extLst>
      <p:ext uri="{BB962C8B-B14F-4D97-AF65-F5344CB8AC3E}">
        <p14:creationId xmlns:p14="http://schemas.microsoft.com/office/powerpoint/2010/main" val="3449259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will the following code print?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"ATGAT":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400050" lvl="1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986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What will the following code print?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"ATGAT":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Result: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pPr marL="400050" lvl="1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836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will the following code print?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count = 0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"ATGAT":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== "A":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count = count + 1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 count</a:t>
            </a:r>
          </a:p>
          <a:p>
            <a:pPr marL="0" indent="0">
              <a:buNone/>
            </a:pPr>
            <a:endParaRPr lang="en-US" dirty="0"/>
          </a:p>
          <a:p>
            <a:pPr marL="400050" lvl="1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452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will the following code print?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count = 0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"ATGAT":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== "A":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count = count + 1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 count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Result: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marL="400050" lvl="1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881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will the following code print?</a:t>
            </a:r>
          </a:p>
          <a:p>
            <a:pPr marL="400050" lvl="1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newSeq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""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"ATG":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newSeq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newSeq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+ "*"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newSeq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400050" lvl="1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207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will the following code print?</a:t>
            </a:r>
          </a:p>
          <a:p>
            <a:pPr marL="400050" lvl="1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newSeq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""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"ATG":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newSeq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newSeq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+ "*"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newSeq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Result:</a:t>
            </a:r>
          </a:p>
          <a:p>
            <a:pPr marL="40005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A*T*G*</a:t>
            </a:r>
          </a:p>
          <a:p>
            <a:pPr marL="400050" lvl="1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71457" y="4419600"/>
            <a:ext cx="3026229" cy="2185214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i="1" dirty="0"/>
              <a:t>Important to note: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This is sort of like an accumulator for strings. We can build up a string in a loop by repeatedly concatenating characters to an existing string.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Don't concatenate onto the original string as you iterate over it. This is bad form and could cause weird results. Just create a new string. </a:t>
            </a:r>
          </a:p>
        </p:txBody>
      </p:sp>
    </p:spTree>
    <p:extLst>
      <p:ext uri="{BB962C8B-B14F-4D97-AF65-F5344CB8AC3E}">
        <p14:creationId xmlns:p14="http://schemas.microsoft.com/office/powerpoint/2010/main" val="3469273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  <a:buFont typeface="Arial"/>
              <a:buNone/>
            </a:pPr>
            <a:r>
              <a:rPr lang="en" dirty="0">
                <a:latin typeface="+mn-lt"/>
                <a:cs typeface="Courier New" panose="02070309020205020404" pitchFamily="49" charset="0"/>
              </a:rPr>
              <a:t>More about 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range()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sz="2800" b="1" dirty="0"/>
              <a:t>Purpose: </a:t>
            </a:r>
            <a:r>
              <a:rPr lang="en" sz="2800" dirty="0"/>
              <a:t>Creates a </a:t>
            </a:r>
            <a:r>
              <a:rPr lang="en" sz="2800" b="1" dirty="0"/>
              <a:t>list</a:t>
            </a:r>
            <a:r>
              <a:rPr lang="en" sz="2800" dirty="0"/>
              <a:t> with the indicated range. If only one parameter </a:t>
            </a:r>
            <a:r>
              <a:rPr lang="en" sz="2800" i="1" dirty="0"/>
              <a:t>n</a:t>
            </a:r>
            <a:r>
              <a:rPr lang="en" sz="2800" dirty="0"/>
              <a:t> is given, will automatically create a list from 0 to </a:t>
            </a:r>
            <a:r>
              <a:rPr lang="en" sz="2800" i="1" dirty="0"/>
              <a:t>n</a:t>
            </a:r>
            <a:r>
              <a:rPr lang="en" sz="2800" dirty="0"/>
              <a:t>-1.</a:t>
            </a:r>
          </a:p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sz="2800" dirty="0"/>
              <a:t>Syntax: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range(start, stop, interval)</a:t>
            </a:r>
          </a:p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sz="2800" dirty="0"/>
              <a:t>Examples (in interpreter):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&gt;&gt;&gt; range(5)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[0, 1, 2, 3, 4]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&gt;&gt;&gt; range(1, 6)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[1, 2, 3, 4, 5]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&gt;&gt;&gt; range(0, 11, 2)</a:t>
            </a:r>
          </a:p>
          <a:p>
            <a:pPr marL="457200" lvl="0" indent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[0, 2, 4, 6, 8, 10]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5562600" y="3429001"/>
            <a:ext cx="3075624" cy="236220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400" dirty="0"/>
              <a:t>Notice that this function does different things depending on how many parameters you give it. This is true of many functions in Python.</a:t>
            </a:r>
          </a:p>
          <a:p>
            <a:endParaRPr lang="en" sz="1400" dirty="0"/>
          </a:p>
          <a:p>
            <a:pPr>
              <a:buNone/>
            </a:pPr>
            <a:r>
              <a:rPr lang="en" sz="1400" dirty="0"/>
              <a:t>If you're unsure of what parameters to use, just google "python functionname" to bring up the Python docs, or type "</a:t>
            </a: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help(functionname)</a:t>
            </a:r>
            <a:r>
              <a:rPr lang="en" sz="1400" dirty="0"/>
              <a:t>" in the python interpreter.</a:t>
            </a:r>
          </a:p>
        </p:txBody>
      </p:sp>
    </p:spTree>
    <p:extLst>
      <p:ext uri="{BB962C8B-B14F-4D97-AF65-F5344CB8AC3E}">
        <p14:creationId xmlns:p14="http://schemas.microsoft.com/office/powerpoint/2010/main" val="3115834462"/>
      </p:ext>
    </p:extLst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  <a:buFont typeface="Arial"/>
              <a:buNone/>
            </a:pPr>
            <a:r>
              <a:rPr lang="en"/>
              <a:t>Practice with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range()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What will the following code print?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print range(4)</a:t>
            </a:r>
          </a:p>
          <a:p>
            <a:endParaRPr lang="en" sz="1800"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 sz="1800"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35207578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Today's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 to loops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/>
              <a:t> loops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/>
              <a:t> loops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Application of loops: file reading</a:t>
            </a:r>
          </a:p>
        </p:txBody>
      </p:sp>
    </p:spTree>
    <p:extLst>
      <p:ext uri="{BB962C8B-B14F-4D97-AF65-F5344CB8AC3E}">
        <p14:creationId xmlns:p14="http://schemas.microsoft.com/office/powerpoint/2010/main" val="547191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  <a:buFont typeface="Arial"/>
              <a:buNone/>
            </a:pPr>
            <a:r>
              <a:rPr lang="en"/>
              <a:t>Practice with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range()</a:t>
            </a:r>
          </a:p>
        </p:txBody>
      </p:sp>
      <p:sp>
        <p:nvSpPr>
          <p:cNvPr id="224" name="Shape 2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What will the following code print?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print range(4)</a:t>
            </a:r>
          </a:p>
          <a:p>
            <a:endParaRPr lang="en" sz="18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Result: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[0, 1, 2, 3]</a:t>
            </a:r>
          </a:p>
          <a:p>
            <a:endParaRPr lang="en"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56451914"/>
      </p:ext>
    </p:extLst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  <a:buFont typeface="Arial"/>
              <a:buNone/>
            </a:pPr>
            <a:r>
              <a:rPr lang="en"/>
              <a:t>Practice with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range()</a:t>
            </a:r>
          </a:p>
        </p:txBody>
      </p:sp>
      <p:sp>
        <p:nvSpPr>
          <p:cNvPr id="230" name="Shape 23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What will the following code print?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print range(4, 8)</a:t>
            </a:r>
          </a:p>
          <a:p>
            <a:endParaRPr lang="en" sz="1800"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 sz="1800"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02544989"/>
      </p:ext>
    </p:extLst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  <a:buFont typeface="Arial"/>
              <a:buNone/>
            </a:pPr>
            <a:r>
              <a:rPr lang="en"/>
              <a:t>Practice with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range()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What will the following code print?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print range(4, 8)</a:t>
            </a:r>
          </a:p>
          <a:p>
            <a:endParaRPr lang="en" sz="18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Result: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[4, 5, 6, 7]</a:t>
            </a:r>
          </a:p>
          <a:p>
            <a:endParaRPr lang="en"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3666800"/>
      </p:ext>
    </p:extLst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  <a:buFont typeface="Arial"/>
              <a:buNone/>
            </a:pPr>
            <a:r>
              <a:rPr lang="en"/>
              <a:t>Practice with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range()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What will the following code print?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print range(0, 50, 10)</a:t>
            </a:r>
          </a:p>
          <a:p>
            <a:endParaRPr lang="en" sz="1800"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 sz="1800"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60011763"/>
      </p:ext>
    </p:extLst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  <a:buFont typeface="Arial"/>
              <a:buNone/>
            </a:pPr>
            <a:r>
              <a:rPr lang="en"/>
              <a:t>Practice with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range()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What will the following code print?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print range(0, 50, 10)</a:t>
            </a:r>
          </a:p>
          <a:p>
            <a:endParaRPr lang="en" sz="18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Result: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[0, 10, 20, 30, 40]</a:t>
            </a:r>
          </a:p>
          <a:p>
            <a:endParaRPr lang="en"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3955935"/>
      </p:ext>
    </p:extLst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</a:rPr>
              <a:t>3.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>
                <a:latin typeface="Calibri Light" panose="020F0302020204030204" pitchFamily="34" charset="0"/>
              </a:rPr>
              <a:t> loops</a:t>
            </a:r>
          </a:p>
        </p:txBody>
      </p:sp>
    </p:spTree>
    <p:extLst>
      <p:ext uri="{BB962C8B-B14F-4D97-AF65-F5344CB8AC3E}">
        <p14:creationId xmlns:p14="http://schemas.microsoft.com/office/powerpoint/2010/main" val="2970891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371600" y="1600200"/>
            <a:ext cx="2971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Instead of: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962400" cy="4525963"/>
          </a:xfrm>
        </p:spPr>
        <p:txBody>
          <a:bodyPr>
            <a:normAutofit/>
          </a:bodyPr>
          <a:lstStyle/>
          <a:p>
            <a:pPr marL="0" indent="0" defTabSz="457200">
              <a:buNone/>
            </a:pPr>
            <a:r>
              <a:rPr lang="en-US" dirty="0"/>
              <a:t>You can write:</a:t>
            </a:r>
          </a:p>
          <a:p>
            <a:pPr marL="0" indent="0" defTabSz="45720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range(10):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 defTabSz="457200">
              <a:buNone/>
            </a:pPr>
            <a:r>
              <a:rPr lang="en-US" dirty="0"/>
              <a:t>Or :</a:t>
            </a:r>
          </a:p>
          <a:p>
            <a:pPr marL="0" indent="0" defTabSz="45720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count = 0</a:t>
            </a:r>
          </a:p>
          <a:p>
            <a:pPr marL="0" indent="0" defTabSz="45720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count &lt; 10:</a:t>
            </a:r>
          </a:p>
          <a:p>
            <a:pPr marL="0" indent="0" defTabSz="45720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 defTabSz="45720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count = count + 1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0B16-AAA5-4790-BCBA-E678911F1380}" type="slidenum">
              <a:rPr lang="en-US" smtClean="0"/>
              <a:t>36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00" y="3124200"/>
            <a:ext cx="3505200" cy="1752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07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while loop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b="1" dirty="0"/>
              <a:t>Purpose: </a:t>
            </a:r>
            <a:r>
              <a:rPr lang="en-US" dirty="0"/>
              <a:t>execute code until the conditional statement becomes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dirty="0"/>
              <a:t>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/>
              <a:t>Syntax:</a:t>
            </a:r>
          </a:p>
          <a:p>
            <a:pPr marL="400050" lvl="1" indent="0">
              <a:buNone/>
            </a:pPr>
            <a:r>
              <a:rPr lang="en-US" sz="26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600" i="1" dirty="0">
                <a:latin typeface="Courier New" pitchFamily="49" charset="0"/>
                <a:cs typeface="Courier New" pitchFamily="49" charset="0"/>
              </a:rPr>
              <a:t>conditional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800100" lvl="2" indent="0">
              <a:spcAft>
                <a:spcPts val="1200"/>
              </a:spcAft>
              <a:buNone/>
            </a:pPr>
            <a:r>
              <a:rPr lang="en-US" sz="2600" i="1" dirty="0">
                <a:latin typeface="Courier New" pitchFamily="49" charset="0"/>
                <a:cs typeface="Courier New" pitchFamily="49" charset="0"/>
              </a:rPr>
              <a:t>indented code will execute until the conditional becomes false</a:t>
            </a:r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x = 0</a:t>
            </a:r>
          </a:p>
          <a:p>
            <a:pPr marL="0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	while x &lt; 4:</a:t>
            </a:r>
          </a:p>
          <a:p>
            <a:pPr marL="0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		x = x + 1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0B16-AAA5-4790-BCBA-E678911F13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37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dirty="0"/>
              <a:t>Practice with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while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sz="2800" dirty="0"/>
              <a:t>What will the following code print?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x = 0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while x &lt; 4: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    print "hi"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    x = x + 1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49167536"/>
      </p:ext>
    </p:extLst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dirty="0"/>
              <a:t>Practice with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while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sz="2800" dirty="0"/>
              <a:t>What will the following code print?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x = 0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while x &lt; 4: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    print "hi"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    x = x + 1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sz="2800" dirty="0"/>
              <a:t>Result: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hi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hi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hi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hi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0451960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</a:rPr>
              <a:t>1. Intro to loops</a:t>
            </a:r>
          </a:p>
        </p:txBody>
      </p:sp>
    </p:spTree>
    <p:extLst>
      <p:ext uri="{BB962C8B-B14F-4D97-AF65-F5344CB8AC3E}">
        <p14:creationId xmlns:p14="http://schemas.microsoft.com/office/powerpoint/2010/main" val="4196487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dirty="0"/>
              <a:t>Practice with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while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sz="2800" dirty="0"/>
              <a:t>What will the following code print?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x = 0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while x &lt; 4: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    print x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    x = x + 1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11028280"/>
      </p:ext>
    </p:extLst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dirty="0"/>
              <a:t>Practice with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while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sz="2800" dirty="0"/>
              <a:t>What will the following code print?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x = 0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while x &lt; 4: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    print x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    x = x + 1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sz="2800" dirty="0"/>
              <a:t>Result: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0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1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2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3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92618996"/>
      </p:ext>
    </p:extLst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dirty="0"/>
              <a:t>Practice with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while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sz="2800" dirty="0"/>
              <a:t>What will the following code print?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x = 0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while x &lt; 4: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    x = x + 1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    print x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12632128"/>
      </p:ext>
    </p:extLst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dirty="0"/>
              <a:t>Practice with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while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sz="2800" dirty="0"/>
              <a:t>What will the following code print?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x = 0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while x &lt; 4: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    x = x + 1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    print x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sz="2800" dirty="0"/>
              <a:t>Result:</a:t>
            </a:r>
            <a:endParaRPr lang="en"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1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2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3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4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44608125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dirty="0"/>
              <a:t>Practice with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while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sz="2800" dirty="0"/>
              <a:t>What will the following code print?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x = 0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while x &lt; 4: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    x = x + 1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print x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22324431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dirty="0"/>
              <a:t>Practice with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while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sz="2800" dirty="0"/>
              <a:t>What will the following code print?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x = 0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while x &lt; 4: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    x = x + 1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print x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sz="2800" dirty="0"/>
              <a:t>Result: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4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21789222"/>
      </p:ext>
    </p:extLst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  <a:buFont typeface="Arial"/>
              <a:buNone/>
            </a:pPr>
            <a:r>
              <a:rPr lang="en" sz="3200" dirty="0"/>
              <a:t>A more useful example:</a:t>
            </a:r>
            <a:br>
              <a:rPr lang="en" sz="3200" dirty="0"/>
            </a:br>
            <a:r>
              <a:rPr lang="en" sz="3200" dirty="0"/>
              <a:t>Number guessing game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secretNumber = 56</a:t>
            </a:r>
          </a:p>
          <a:p>
            <a:pPr lvl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notGuessed = </a:t>
            </a:r>
            <a:r>
              <a:rPr lang="en" sz="18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 (notGuessed):</a:t>
            </a:r>
          </a:p>
          <a:p>
            <a:pPr lvl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guess = </a:t>
            </a:r>
            <a:r>
              <a:rPr lang="en" sz="18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raw_input</a:t>
            </a: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("What number am I thinking of? "))</a:t>
            </a:r>
          </a:p>
          <a:p>
            <a:pPr lvl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8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 (guess == secretNumber):</a:t>
            </a:r>
          </a:p>
          <a:p>
            <a:pPr lvl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 sz="18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 "Wow, you got it!"</a:t>
            </a:r>
          </a:p>
          <a:p>
            <a:pPr lvl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	notGuessed = </a:t>
            </a:r>
            <a:r>
              <a:rPr lang="en" sz="18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</a:p>
          <a:p>
            <a:pPr lvl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8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:</a:t>
            </a:r>
          </a:p>
          <a:p>
            <a:pPr lvl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 sz="18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 "Wrong, guess again."</a:t>
            </a:r>
          </a:p>
          <a:p>
            <a:pPr marL="0" indent="0">
              <a:buNone/>
            </a:pPr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56371871"/>
      </p:ext>
    </p:extLst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47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secretNumber = 56</a:t>
            </a:r>
          </a:p>
          <a:p>
            <a:pPr lvl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notGuessed = </a:t>
            </a:r>
            <a:r>
              <a:rPr lang="en" sz="18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 (notGuessed):</a:t>
            </a:r>
          </a:p>
          <a:p>
            <a:pPr lvl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guess = </a:t>
            </a:r>
            <a:r>
              <a:rPr lang="en" sz="18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raw_input</a:t>
            </a: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("What number am I thinking of? "))</a:t>
            </a:r>
          </a:p>
          <a:p>
            <a:pPr lvl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8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 (guess == secretNumber):</a:t>
            </a:r>
          </a:p>
          <a:p>
            <a:pPr lvl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 sz="18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 "Wow, you got it!"</a:t>
            </a:r>
          </a:p>
          <a:p>
            <a:pPr lvl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	notGuessed = </a:t>
            </a:r>
            <a:r>
              <a:rPr lang="en" sz="18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</a:p>
          <a:p>
            <a:pPr lvl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8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:</a:t>
            </a:r>
          </a:p>
          <a:p>
            <a:pPr lvl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 sz="1800" b="1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 "Wrong, guess again."</a:t>
            </a:r>
          </a:p>
          <a:p>
            <a:pPr marL="0" indent="0">
              <a:buNone/>
            </a:pPr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77647" y="21336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this is initially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1200" dirty="0"/>
              <a:t>, so we enter the loop...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77647" y="4495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if the user guesses wrong, we leave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notGuessed</a:t>
            </a:r>
            <a:r>
              <a:rPr lang="en-US" sz="1200" dirty="0"/>
              <a:t> as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1200" dirty="0"/>
              <a:t>, and therefore repeat the loop.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77647" y="3429000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if the user guesses correctly, we simply set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notGuessed</a:t>
            </a:r>
            <a:r>
              <a:rPr lang="en-US" sz="1200" dirty="0"/>
              <a:t> to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sz="1200" dirty="0"/>
              <a:t>. This makes the while loop condition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sz="1200" dirty="0"/>
              <a:t>, and we therefore exit the loop.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200400" y="2395210"/>
            <a:ext cx="2777247" cy="34799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/>
          <p:cNvSpPr/>
          <p:nvPr/>
        </p:nvSpPr>
        <p:spPr>
          <a:xfrm>
            <a:off x="5562599" y="3291244"/>
            <a:ext cx="325877" cy="1106507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/>
          <p:cNvSpPr/>
          <p:nvPr/>
        </p:nvSpPr>
        <p:spPr>
          <a:xfrm>
            <a:off x="5562599" y="4426935"/>
            <a:ext cx="325878" cy="602266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18757" y="5715000"/>
            <a:ext cx="7306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By using a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400" dirty="0"/>
              <a:t> loop, we give the user unlimited chances to guess.</a:t>
            </a:r>
          </a:p>
        </p:txBody>
      </p:sp>
      <p:sp>
        <p:nvSpPr>
          <p:cNvPr id="12" name="Shape 1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  <a:buFont typeface="Arial"/>
              <a:buNone/>
            </a:pPr>
            <a:r>
              <a:rPr lang="en" sz="3200" dirty="0"/>
              <a:t>A more useful example:</a:t>
            </a:r>
            <a:br>
              <a:rPr lang="en" sz="3200" dirty="0"/>
            </a:br>
            <a:r>
              <a:rPr lang="en" sz="3200" dirty="0"/>
              <a:t>Number guessing game</a:t>
            </a:r>
          </a:p>
        </p:txBody>
      </p:sp>
    </p:spTree>
    <p:extLst>
      <p:ext uri="{BB962C8B-B14F-4D97-AF65-F5344CB8AC3E}">
        <p14:creationId xmlns:p14="http://schemas.microsoft.com/office/powerpoint/2010/main" val="3045937117"/>
      </p:ext>
    </p:extLst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  <a:buFont typeface="Arial"/>
              <a:buNone/>
            </a:pPr>
            <a:r>
              <a:rPr lang="en" dirty="0"/>
              <a:t>Beware: endless loops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dirty="0"/>
              <a:t>Code: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count = 1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while (count &lt;= 10):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print count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dirty="0"/>
              <a:t>Output: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1 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1 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1 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1 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1 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... (never ending)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" name="Shape 71"/>
          <p:cNvSpPr txBox="1"/>
          <p:nvPr/>
        </p:nvSpPr>
        <p:spPr>
          <a:xfrm>
            <a:off x="4664250" y="2052325"/>
            <a:ext cx="3657600" cy="9591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Since we never increment count within the loop, it always remains 1, and therefore 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/>
              <a:t> condition is always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4961282"/>
      </p:ext>
    </p:extLst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Endless loops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 rtl="0">
              <a:spcBef>
                <a:spcPts val="1200"/>
              </a:spcBef>
              <a:buClr>
                <a:schemeClr val="dk1"/>
              </a:buClr>
              <a:buSzPct val="166666"/>
              <a:buNone/>
            </a:pPr>
            <a:r>
              <a:rPr lang="en" sz="2800" dirty="0"/>
              <a:t>Always watch out for possible endless loops! If you're not sure, temporarily add a print statement somewhere in the loop so you can monitor how many times the loop runs.</a:t>
            </a:r>
          </a:p>
          <a:p>
            <a:pPr marL="38100" lvl="0" indent="0" rtl="0">
              <a:spcBef>
                <a:spcPts val="1200"/>
              </a:spcBef>
              <a:buClr>
                <a:schemeClr val="dk1"/>
              </a:buClr>
              <a:buSzPct val="166666"/>
              <a:buNone/>
            </a:pPr>
            <a:r>
              <a:rPr lang="en" sz="2800" dirty="0"/>
              <a:t>If you find your code is taking an unexpectedly long time to run, check for an endless loop.</a:t>
            </a:r>
          </a:p>
          <a:p>
            <a:pPr marL="38100" lvl="0" indent="0">
              <a:spcBef>
                <a:spcPts val="1200"/>
              </a:spcBef>
              <a:buClr>
                <a:schemeClr val="dk1"/>
              </a:buClr>
              <a:buSzPct val="166666"/>
              <a:buNone/>
            </a:pPr>
            <a:r>
              <a:rPr lang="en" sz="2800" dirty="0"/>
              <a:t>Stopping a program that is stuck in an endless loop: </a:t>
            </a:r>
            <a:r>
              <a:rPr lang="en" sz="2800" b="1" dirty="0"/>
              <a:t>Ctrl + c </a:t>
            </a:r>
          </a:p>
        </p:txBody>
      </p:sp>
    </p:spTree>
    <p:extLst>
      <p:ext uri="{BB962C8B-B14F-4D97-AF65-F5344CB8AC3E}">
        <p14:creationId xmlns:p14="http://schemas.microsoft.com/office/powerpoint/2010/main" val="3822659314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loop?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Loops simply let you execute a piece of code multiple times</a:t>
            </a:r>
          </a:p>
          <a:p>
            <a:r>
              <a:rPr lang="en-US" dirty="0"/>
              <a:t>For example, if you wanted to generate 10 random numbers: instead of copying and pasting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random.randint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(0,1)</a:t>
            </a:r>
            <a:r>
              <a:rPr lang="en-US" dirty="0"/>
              <a:t> ten times, you can simply put it in a loop that is set to loop ten times.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0B16-AAA5-4790-BCBA-E678911F13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98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  <a:buFont typeface="Arial"/>
              <a:buNone/>
            </a:pPr>
            <a:r>
              <a:rPr lang="en" dirty="0"/>
              <a:t>More practice with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dirty="0"/>
              <a:t> loops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dirty="0"/>
              <a:t>Endless loop or not?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count = 0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while (count &lt; 10):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print count</a:t>
            </a:r>
          </a:p>
          <a:p>
            <a:pPr marL="457200" lvl="0" indent="0">
              <a:buClr>
                <a:srgbClr val="000000"/>
              </a:buClr>
              <a:buSzPct val="61111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count = count + 1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63666477"/>
      </p:ext>
    </p:extLst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dirty="0"/>
              <a:t>More practice with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dirty="0"/>
              <a:t> loops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dirty="0"/>
              <a:t>Endless loop or not?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count = 0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while (count &lt; 10):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print count</a:t>
            </a:r>
          </a:p>
          <a:p>
            <a:pPr marL="457200" lvl="0" indent="0">
              <a:buClr>
                <a:srgbClr val="000000"/>
              </a:buClr>
              <a:buSzPct val="61111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count = count + 1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rgbClr val="000000"/>
              </a:buClr>
              <a:buSzPct val="36666"/>
              <a:buFont typeface="Arial"/>
              <a:buNone/>
            </a:pPr>
            <a:r>
              <a:rPr lang="en" dirty="0"/>
              <a:t>Answer: </a:t>
            </a:r>
            <a:r>
              <a:rPr lang="en" b="1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51021690"/>
      </p:ext>
    </p:extLst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dirty="0"/>
              <a:t>More practice with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dirty="0"/>
              <a:t> loops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dirty="0"/>
              <a:t>Endless loop or not?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count = 0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while (count &gt; 5):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print count</a:t>
            </a:r>
          </a:p>
          <a:p>
            <a:pPr marL="457200" lvl="0" indent="0">
              <a:buClr>
                <a:srgbClr val="000000"/>
              </a:buClr>
              <a:buSzPct val="61111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count = count + 1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03670747"/>
      </p:ext>
    </p:extLst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dirty="0"/>
              <a:t>More practice with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dirty="0"/>
              <a:t> loops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dirty="0"/>
              <a:t>Endless loop or not?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count = 0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while (count &gt; 5):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print count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count = count + 1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dirty="0"/>
              <a:t>Answer: </a:t>
            </a:r>
            <a:r>
              <a:rPr lang="en" b="1" dirty="0"/>
              <a:t>no</a:t>
            </a:r>
          </a:p>
          <a:p>
            <a:pPr lvl="0"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 dirty="0"/>
              <a:t>(this won't print anything, actually, since the condition </a:t>
            </a:r>
            <a:r>
              <a:rPr lang="en" sz="2400" dirty="0">
                <a:latin typeface="Courier New"/>
                <a:ea typeface="Courier New"/>
                <a:cs typeface="Courier New"/>
                <a:sym typeface="Courier New"/>
              </a:rPr>
              <a:t>count &gt; 5</a:t>
            </a:r>
            <a:r>
              <a:rPr lang="en" sz="2400" dirty="0"/>
              <a:t> is never </a:t>
            </a:r>
            <a:r>
              <a:rPr lang="en" sz="2400" dirty="0"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5386010"/>
      </p:ext>
    </p:extLst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dirty="0"/>
              <a:t>More practice with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dirty="0"/>
              <a:t> loops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dirty="0"/>
              <a:t>Endless loop or not?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count = 0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while (count != 5):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print count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count = count + 1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07194129"/>
      </p:ext>
    </p:extLst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dirty="0"/>
              <a:t>More practice with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dirty="0"/>
              <a:t> loops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dirty="0"/>
              <a:t>Endless loop or not?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count = 0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while (count != 5):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print count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count = count + 1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rgbClr val="000000"/>
              </a:buClr>
              <a:buSzPct val="36666"/>
              <a:buFont typeface="Arial"/>
              <a:buNone/>
            </a:pPr>
            <a:r>
              <a:rPr lang="en" dirty="0"/>
              <a:t>Answer: </a:t>
            </a:r>
            <a:r>
              <a:rPr lang="en" b="1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107400024"/>
      </p:ext>
    </p:extLst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dirty="0"/>
              <a:t>More practice with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dirty="0"/>
              <a:t> loops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dirty="0"/>
              <a:t>Endless loop or not?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count = 0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while (count != 5):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print count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count = count + 1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5830101"/>
      </p:ext>
    </p:extLst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dirty="0"/>
              <a:t>More practice with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dirty="0"/>
              <a:t> loops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dirty="0"/>
              <a:t>Endless loop or not?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count = 0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while (count != 5):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print count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count = count + 1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None/>
            </a:pPr>
            <a:r>
              <a:rPr lang="en" dirty="0"/>
              <a:t>Answer: </a:t>
            </a:r>
            <a:r>
              <a:rPr lang="en" b="1" dirty="0"/>
              <a:t>yes</a:t>
            </a:r>
          </a:p>
          <a:p>
            <a:pPr lvl="0"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 dirty="0"/>
              <a:t>Why? We never increment </a:t>
            </a:r>
            <a:r>
              <a:rPr lang="en" sz="2400" dirty="0"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en" sz="2400" dirty="0"/>
              <a:t> </a:t>
            </a:r>
            <a:r>
              <a:rPr lang="en" sz="2400" i="1" dirty="0"/>
              <a:t>within</a:t>
            </a:r>
            <a:r>
              <a:rPr lang="en" sz="2400" dirty="0"/>
              <a:t> the loop, so it never becomes equal to 5.</a:t>
            </a:r>
          </a:p>
        </p:txBody>
      </p:sp>
    </p:spTree>
    <p:extLst>
      <p:ext uri="{BB962C8B-B14F-4D97-AF65-F5344CB8AC3E}">
        <p14:creationId xmlns:p14="http://schemas.microsoft.com/office/powerpoint/2010/main" val="2110780434"/>
      </p:ext>
    </p:extLst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dirty="0"/>
              <a:t>More practice with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dirty="0"/>
              <a:t> loops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dirty="0"/>
              <a:t>Endless loop or not?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count = 0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while (count != 5):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print count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count = count + 2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75132649"/>
      </p:ext>
    </p:extLst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ct val="30555"/>
            </a:pPr>
            <a:r>
              <a:rPr lang="en" dirty="0"/>
              <a:t>More practice with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dirty="0"/>
              <a:t> loops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dirty="0"/>
              <a:t>Endless loop or not?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count = 0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while (count != 5):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print count</a:t>
            </a:r>
          </a:p>
          <a:p>
            <a:pPr marL="457200" lvl="0" indent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	count = count + 2</a:t>
            </a:r>
          </a:p>
          <a:p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 dirty="0"/>
              <a:t>Answer: </a:t>
            </a:r>
            <a:r>
              <a:rPr lang="en" b="1" dirty="0"/>
              <a:t>yes</a:t>
            </a:r>
          </a:p>
          <a:p>
            <a:pPr lvl="0"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 dirty="0"/>
              <a:t>Why? Since we're incrementing count by 2 each time, </a:t>
            </a:r>
            <a:r>
              <a:rPr lang="en" sz="2400" dirty="0"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en" sz="2400" dirty="0"/>
              <a:t> takes the values 0, 2, 4, 6, 8, etc. </a:t>
            </a:r>
            <a:r>
              <a:rPr lang="en" sz="2400" dirty="0"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en" sz="2400" dirty="0"/>
              <a:t> never equals 5, so the condition </a:t>
            </a:r>
            <a:r>
              <a:rPr lang="en" sz="2400" dirty="0">
                <a:latin typeface="Courier New"/>
                <a:ea typeface="Courier New"/>
                <a:cs typeface="Courier New"/>
                <a:sym typeface="Courier New"/>
              </a:rPr>
              <a:t>count != 5</a:t>
            </a:r>
            <a:r>
              <a:rPr lang="en" sz="2400" dirty="0"/>
              <a:t> never becomes </a:t>
            </a:r>
            <a:r>
              <a:rPr lang="en" sz="2400" dirty="0"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2400" dirty="0"/>
              <a:t>, and we keep looping forever.</a:t>
            </a:r>
          </a:p>
        </p:txBody>
      </p:sp>
    </p:spTree>
    <p:extLst>
      <p:ext uri="{BB962C8B-B14F-4D97-AF65-F5344CB8AC3E}">
        <p14:creationId xmlns:p14="http://schemas.microsoft.com/office/powerpoint/2010/main" val="1534535424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371600" y="1600200"/>
            <a:ext cx="2971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Instead of: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962400" cy="4525963"/>
          </a:xfrm>
        </p:spPr>
        <p:txBody>
          <a:bodyPr>
            <a:normAutofit/>
          </a:bodyPr>
          <a:lstStyle/>
          <a:p>
            <a:pPr marL="0" indent="0" defTabSz="457200">
              <a:buNone/>
            </a:pPr>
            <a:r>
              <a:rPr lang="en-US" dirty="0"/>
              <a:t>You can write:</a:t>
            </a:r>
          </a:p>
          <a:p>
            <a:pPr marL="0" indent="0" defTabSz="45720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range(10):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 defTabSz="457200">
              <a:buNone/>
            </a:pPr>
            <a:r>
              <a:rPr lang="en-US" dirty="0"/>
              <a:t>Or :</a:t>
            </a:r>
          </a:p>
          <a:p>
            <a:pPr marL="0" indent="0" defTabSz="45720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count = 0</a:t>
            </a:r>
          </a:p>
          <a:p>
            <a:pPr marL="0" indent="0" defTabSz="45720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count &lt; 10:</a:t>
            </a:r>
          </a:p>
          <a:p>
            <a:pPr marL="0" indent="0" defTabSz="45720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 defTabSz="45720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count = count + 1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0B16-AAA5-4790-BCBA-E678911F13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2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kind of loop should I 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/>
              <a:t>In general:</a:t>
            </a:r>
          </a:p>
          <a:p>
            <a:r>
              <a:rPr lang="en-US" dirty="0"/>
              <a:t>Use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/>
              <a:t> loop when:</a:t>
            </a:r>
          </a:p>
          <a:p>
            <a:pPr lvl="1"/>
            <a:r>
              <a:rPr lang="en-US" dirty="0"/>
              <a:t>You know exactly how many times you need to loop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You want to process each line of a file (as we'll see soon) or item in a list (as we'll see next time)</a:t>
            </a:r>
          </a:p>
          <a:p>
            <a:r>
              <a:rPr lang="en-US" dirty="0"/>
              <a:t>Use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/>
              <a:t> loop when:</a:t>
            </a:r>
          </a:p>
          <a:p>
            <a:pPr lvl="1"/>
            <a:r>
              <a:rPr lang="en-US" dirty="0"/>
              <a:t>You need to loop until some condition is fulfilled, but you don't know when that will happen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68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</a:rPr>
              <a:t>4. Application of loops: </a:t>
            </a:r>
            <a:br>
              <a:rPr lang="en-US" dirty="0">
                <a:latin typeface="Calibri Light" panose="020F0302020204030204" pitchFamily="34" charset="0"/>
              </a:rPr>
            </a:br>
            <a:r>
              <a:rPr lang="en-US" dirty="0">
                <a:latin typeface="Calibri Light" panose="020F0302020204030204" pitchFamily="34" charset="0"/>
              </a:rPr>
              <a:t>file reading</a:t>
            </a:r>
          </a:p>
        </p:txBody>
      </p:sp>
    </p:spTree>
    <p:extLst>
      <p:ext uri="{BB962C8B-B14F-4D97-AF65-F5344CB8AC3E}">
        <p14:creationId xmlns:p14="http://schemas.microsoft.com/office/powerpoint/2010/main" val="3727242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reading (and writing) is something you'll probably be doing </a:t>
            </a:r>
            <a:r>
              <a:rPr lang="en-US" b="1" dirty="0"/>
              <a:t>a lot </a:t>
            </a:r>
            <a:r>
              <a:rPr lang="en-US" dirty="0"/>
              <a:t>in your work</a:t>
            </a:r>
          </a:p>
          <a:p>
            <a:r>
              <a:rPr lang="en-US" dirty="0"/>
              <a:t>Luckily, Python makes it super easy!</a:t>
            </a:r>
          </a:p>
          <a:p>
            <a:r>
              <a:rPr lang="en-US" dirty="0"/>
              <a:t>Today we'll cover file reading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9388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3 basic steps of file </a:t>
            </a:r>
            <a:r>
              <a:rPr lang="en-US" b="1" dirty="0"/>
              <a:t>reading</a:t>
            </a:r>
            <a:r>
              <a:rPr lang="en-US" dirty="0"/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Open the input file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Read in data line by line, do some processing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Close the input file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File </a:t>
            </a:r>
            <a:r>
              <a:rPr lang="en-US" b="1" dirty="0"/>
              <a:t>writing</a:t>
            </a:r>
            <a:r>
              <a:rPr lang="en-US" dirty="0"/>
              <a:t> is very similar, but we'll save it for the next lesson.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1101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simple file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800" i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Read and print genes.txt</a:t>
            </a:r>
          </a:p>
          <a:p>
            <a:pPr marL="0" indent="0">
              <a:buNone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fileName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"genes.txt"</a:t>
            </a:r>
          </a:p>
          <a:p>
            <a:pPr marL="0" indent="0">
              <a:buNone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inFile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open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fileName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line </a:t>
            </a:r>
            <a:r>
              <a:rPr lang="en-US" sz="18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inFile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"Line:"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line</a:t>
            </a:r>
          </a:p>
          <a:p>
            <a:pPr marL="0" indent="0">
              <a:buNone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inFile.close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746424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simple file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800" i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Read and print genes.txt</a:t>
            </a:r>
          </a:p>
          <a:p>
            <a:pPr marL="0" indent="0">
              <a:buNone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fileName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"genes.txt"</a:t>
            </a:r>
          </a:p>
          <a:p>
            <a:pPr marL="0" indent="0">
              <a:buNone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inFile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open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fileName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line </a:t>
            </a:r>
            <a:r>
              <a:rPr lang="en-US" sz="18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inFile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"Line:"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line</a:t>
            </a:r>
          </a:p>
          <a:p>
            <a:pPr marL="0" indent="0">
              <a:buNone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inFile.close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419600" y="2590800"/>
            <a:ext cx="1143000" cy="4572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38800" y="1727537"/>
            <a:ext cx="3216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open()</a:t>
            </a:r>
            <a:r>
              <a:rPr lang="en-US" sz="1100" dirty="0">
                <a:cs typeface="Courier New" pitchFamily="49" charset="0"/>
              </a:rPr>
              <a:t> </a:t>
            </a:r>
            <a:r>
              <a:rPr lang="en-US" sz="1200" dirty="0"/>
              <a:t>returns a link to the indicated file. We store this link in a variable so that we can use it to read from the file. The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sz="1200" dirty="0"/>
              <a:t> indicates that we want to open this file in </a:t>
            </a:r>
            <a:r>
              <a:rPr lang="en-US" sz="1200" b="1" dirty="0">
                <a:solidFill>
                  <a:srgbClr val="C00000"/>
                </a:solidFill>
              </a:rPr>
              <a:t>r</a:t>
            </a:r>
            <a:r>
              <a:rPr lang="en-US" sz="1200" dirty="0"/>
              <a:t>ead mode (as opposed to </a:t>
            </a:r>
            <a:r>
              <a:rPr lang="en-US" sz="1200" b="1" dirty="0">
                <a:solidFill>
                  <a:srgbClr val="C00000"/>
                </a:solidFill>
              </a:rPr>
              <a:t>w</a:t>
            </a:r>
            <a:r>
              <a:rPr lang="en-US" sz="1200" dirty="0"/>
              <a:t>rite mode).</a:t>
            </a:r>
          </a:p>
        </p:txBody>
      </p:sp>
      <p:sp>
        <p:nvSpPr>
          <p:cNvPr id="10" name="Freeform 9"/>
          <p:cNvSpPr/>
          <p:nvPr/>
        </p:nvSpPr>
        <p:spPr>
          <a:xfrm>
            <a:off x="1205802" y="2823063"/>
            <a:ext cx="874207" cy="151249"/>
          </a:xfrm>
          <a:custGeom>
            <a:avLst/>
            <a:gdLst>
              <a:gd name="connsiteX0" fmla="*/ 874207 w 874207"/>
              <a:gd name="connsiteY0" fmla="*/ 151249 h 151249"/>
              <a:gd name="connsiteX1" fmla="*/ 442128 w 874207"/>
              <a:gd name="connsiteY1" fmla="*/ 524 h 151249"/>
              <a:gd name="connsiteX2" fmla="*/ 0 w 874207"/>
              <a:gd name="connsiteY2" fmla="*/ 111056 h 15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4207" h="151249">
                <a:moveTo>
                  <a:pt x="874207" y="151249"/>
                </a:moveTo>
                <a:cubicBezTo>
                  <a:pt x="731018" y="79236"/>
                  <a:pt x="587829" y="7223"/>
                  <a:pt x="442128" y="524"/>
                </a:cubicBezTo>
                <a:cubicBezTo>
                  <a:pt x="296427" y="-6175"/>
                  <a:pt x="148213" y="52440"/>
                  <a:pt x="0" y="111056"/>
                </a:cubicBez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4267200" y="3276600"/>
            <a:ext cx="381000" cy="7620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48200" y="3657600"/>
            <a:ext cx="9144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638800" y="2971800"/>
            <a:ext cx="321607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cs typeface="Courier New" pitchFamily="49" charset="0"/>
              </a:rPr>
              <a:t>A file is considered an </a:t>
            </a:r>
            <a:r>
              <a:rPr lang="en-US" sz="1200" dirty="0" err="1">
                <a:cs typeface="Courier New" pitchFamily="49" charset="0"/>
              </a:rPr>
              <a:t>iterable</a:t>
            </a:r>
            <a:r>
              <a:rPr lang="en-US" sz="1200" dirty="0">
                <a:cs typeface="Courier New" pitchFamily="49" charset="0"/>
              </a:rPr>
              <a:t> object by Python, so we can loop over it directly. </a:t>
            </a:r>
          </a:p>
          <a:p>
            <a:pPr>
              <a:spcAft>
                <a:spcPts val="600"/>
              </a:spcAft>
            </a:pPr>
            <a:r>
              <a:rPr lang="en-US" sz="1200" dirty="0">
                <a:cs typeface="Courier New" pitchFamily="49" charset="0"/>
              </a:rPr>
              <a:t>The unit of iteration in files is the line, so each time we loop, a single line is assigned to the loop variable. </a:t>
            </a:r>
          </a:p>
          <a:p>
            <a:pPr>
              <a:spcAft>
                <a:spcPts val="600"/>
              </a:spcAft>
            </a:pPr>
            <a:r>
              <a:rPr lang="en-US" sz="1200" dirty="0">
                <a:cs typeface="Courier New" pitchFamily="49" charset="0"/>
              </a:rPr>
              <a:t>We can then do some processing of that line before we move on to the next one.</a:t>
            </a:r>
            <a:endParaRPr lang="en-US" sz="14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514600" y="4114800"/>
            <a:ext cx="3048000" cy="112463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638800" y="4916269"/>
            <a:ext cx="3216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cs typeface="Courier New" pitchFamily="49" charset="0"/>
              </a:rPr>
              <a:t>This closes the link to the file. It is considered good programming practice to always close files when you are done with them.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018445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simple file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800" i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Read and print genes.txt</a:t>
            </a:r>
          </a:p>
          <a:p>
            <a:pPr marL="0" indent="0">
              <a:buNone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fileName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"genes.txt"</a:t>
            </a:r>
          </a:p>
          <a:p>
            <a:pPr marL="0" indent="0">
              <a:buNone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inFile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open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fileName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line </a:t>
            </a:r>
            <a:r>
              <a:rPr lang="en-US" sz="18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inFile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"Line:"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line</a:t>
            </a:r>
          </a:p>
          <a:p>
            <a:pPr marL="0" indent="0">
              <a:buNone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inFile.close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0" indent="0">
              <a:buNone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>
                <a:cs typeface="Courier New" pitchFamily="49" charset="0"/>
              </a:rPr>
              <a:t>If this is genes.txt, what will this script output?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58437" y="1981200"/>
            <a:ext cx="1456104" cy="20928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genes.txt: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uc007afd.1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uc007aln.1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uc007afr.1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uc007atn.1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uc007bcd.1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uc007bmh.1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uc007byr.1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743200" y="3505200"/>
            <a:ext cx="350520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1984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simple file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1800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900" i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Read and print genes.txt</a:t>
            </a:r>
          </a:p>
          <a:p>
            <a:pPr marL="0" indent="0">
              <a:buNone/>
            </a:pP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fileName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"genes.txt"</a:t>
            </a:r>
          </a:p>
          <a:p>
            <a:pPr marL="0" indent="0">
              <a:buNone/>
            </a:pPr>
            <a:endParaRPr lang="en-US" sz="19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inFile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9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open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fileName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 line </a:t>
            </a:r>
            <a:r>
              <a:rPr lang="en-US" sz="19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inFile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0" indent="0"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9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"Line:"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, line</a:t>
            </a:r>
          </a:p>
          <a:p>
            <a:pPr marL="0" indent="0">
              <a:buNone/>
            </a:pP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inFile.close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0" indent="0">
              <a:buNone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600" dirty="0">
                <a:cs typeface="Courier New" pitchFamily="49" charset="0"/>
              </a:rPr>
              <a:t>Output: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Line: uc007afd.1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Line: uc007aln.1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Line: uc007afr.1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Line: uc007atn.1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Line: uc007bcd.1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Line: uc007bmh.1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Line: uc007byr.1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58437" y="1981200"/>
            <a:ext cx="1456104" cy="20928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genes.txt: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uc007afd.1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uc007aln.1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uc007afr.1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uc007atn.1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uc007bcd.1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uc007bmh.1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uc007byr.1</a:t>
            </a:r>
          </a:p>
        </p:txBody>
      </p:sp>
    </p:spTree>
    <p:extLst>
      <p:ext uri="{BB962C8B-B14F-4D97-AF65-F5344CB8AC3E}">
        <p14:creationId xmlns:p14="http://schemas.microsoft.com/office/powerpoint/2010/main" val="13216016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simple file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1800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900" i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Read and print genes.txt</a:t>
            </a:r>
          </a:p>
          <a:p>
            <a:pPr marL="0" indent="0">
              <a:buNone/>
            </a:pP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fileName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"genes.txt"</a:t>
            </a:r>
          </a:p>
          <a:p>
            <a:pPr marL="0" indent="0">
              <a:buNone/>
            </a:pPr>
            <a:endParaRPr lang="en-US" sz="19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inFile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9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open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fileName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 line </a:t>
            </a:r>
            <a:r>
              <a:rPr lang="en-US" sz="19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inFile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0" indent="0"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9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"Line:"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, line</a:t>
            </a:r>
          </a:p>
          <a:p>
            <a:pPr marL="0" indent="0">
              <a:buNone/>
            </a:pP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inFile.close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0" indent="0">
              <a:buNone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600" dirty="0">
                <a:cs typeface="Courier New" pitchFamily="49" charset="0"/>
              </a:rPr>
              <a:t>Output: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Line: uc007afd.1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Line: uc007aln.1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Line: uc007afr.1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Line: uc007atn.1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Line: uc007bcd.1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Line: uc007bmh.1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Line: uc007byr.1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58437" y="1981200"/>
            <a:ext cx="1456104" cy="20928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genes.txt: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uc007afd.1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uc007aln.1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uc007afr.1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uc007atn.1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uc007bcd.1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uc007bmh.1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uc007byr.1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0800" y="4584918"/>
            <a:ext cx="4267200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Why are there extra spaces?</a:t>
            </a:r>
          </a:p>
          <a:p>
            <a:r>
              <a:rPr lang="en-US" sz="1400" dirty="0"/>
              <a:t>Because of invisible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sz="1400" dirty="0"/>
              <a:t> characters! </a:t>
            </a:r>
          </a:p>
          <a:p>
            <a:r>
              <a:rPr lang="en-US" sz="1400" dirty="0"/>
              <a:t>When we read each line of the file, there is actually a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sz="1400" dirty="0"/>
              <a:t> on the end of each line. This gets read in as part of the string. Then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/>
              <a:t> adds another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sz="1400" dirty="0"/>
              <a:t> on the end when it prints the string (as it always does). This is what causes the double spacing – we technically have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\n\n </a:t>
            </a:r>
            <a:r>
              <a:rPr lang="en-US" sz="1400" dirty="0"/>
              <a:t>on the end of each string.</a:t>
            </a:r>
          </a:p>
        </p:txBody>
      </p:sp>
      <p:sp>
        <p:nvSpPr>
          <p:cNvPr id="6" name="Right Brace 5"/>
          <p:cNvSpPr/>
          <p:nvPr/>
        </p:nvSpPr>
        <p:spPr>
          <a:xfrm>
            <a:off x="2209800" y="4495800"/>
            <a:ext cx="266700" cy="2057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006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Newline 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Whenever you hit "enter" or "return", you're actually inserting a newline character, which is invisible when you view the file in a text editor</a:t>
            </a:r>
          </a:p>
          <a:p>
            <a:r>
              <a:rPr lang="en-US" sz="2400" dirty="0"/>
              <a:t>This "character" is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sz="2400" dirty="0"/>
              <a:t>, and you can manually insert it into your strings when you're printing to create newlines wherever you want.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example:</a:t>
            </a:r>
          </a:p>
          <a:p>
            <a:pPr marL="800100" lvl="2" indent="0">
              <a:buNone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print "Hello\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nWorld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"</a:t>
            </a:r>
          </a:p>
          <a:p>
            <a:pPr marL="0" indent="0">
              <a:buNone/>
            </a:pPr>
            <a:endParaRPr lang="en-US" sz="2400" dirty="0"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cs typeface="Courier New" pitchFamily="49" charset="0"/>
              </a:rPr>
              <a:t>Ouput</a:t>
            </a:r>
            <a:r>
              <a:rPr lang="en-US" sz="2400" dirty="0">
                <a:cs typeface="Courier New" pitchFamily="49" charset="0"/>
              </a:rPr>
              <a:t>:</a:t>
            </a:r>
          </a:p>
          <a:p>
            <a:pPr marL="800100" lvl="2" indent="0">
              <a:buNone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Hello</a:t>
            </a:r>
          </a:p>
          <a:p>
            <a:pPr marL="800100" lvl="2" indent="0">
              <a:buNone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World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985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371600" y="1600200"/>
            <a:ext cx="2971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Instead of: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962400" cy="4525963"/>
          </a:xfrm>
        </p:spPr>
        <p:txBody>
          <a:bodyPr>
            <a:normAutofit/>
          </a:bodyPr>
          <a:lstStyle/>
          <a:p>
            <a:pPr marL="0" indent="0" defTabSz="457200">
              <a:buNone/>
            </a:pPr>
            <a:r>
              <a:rPr lang="en-US" dirty="0"/>
              <a:t>You can write:</a:t>
            </a:r>
          </a:p>
          <a:p>
            <a:pPr marL="0" indent="0" defTabSz="45720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range(10):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 defTabSz="457200">
              <a:buNone/>
            </a:pPr>
            <a:r>
              <a:rPr lang="en-US" dirty="0"/>
              <a:t>Or :</a:t>
            </a:r>
          </a:p>
          <a:p>
            <a:pPr marL="0" indent="0" defTabSz="45720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count = 0</a:t>
            </a:r>
          </a:p>
          <a:p>
            <a:pPr marL="0" indent="0" defTabSz="45720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count &lt; 10:</a:t>
            </a:r>
          </a:p>
          <a:p>
            <a:pPr marL="0" indent="0" defTabSz="45720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print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random.randint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(0,1)</a:t>
            </a:r>
          </a:p>
          <a:p>
            <a:pPr marL="0" indent="0" defTabSz="45720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count = count + 1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0B16-AAA5-4790-BCBA-E678911F1380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24400" y="1600200"/>
            <a:ext cx="3505200" cy="12954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03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file reading, with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/>
              <a:t>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800" i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Read and print genes.txt</a:t>
            </a:r>
          </a:p>
          <a:p>
            <a:pPr marL="0" indent="0">
              <a:buNone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fileName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"genes.txt"</a:t>
            </a:r>
          </a:p>
          <a:p>
            <a:pPr marL="0" indent="0">
              <a:buNone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inFile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open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fileName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line </a:t>
            </a:r>
            <a:r>
              <a:rPr lang="en-US" sz="18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inFile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line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'\n'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print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"Line:"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line</a:t>
            </a:r>
          </a:p>
          <a:p>
            <a:pPr marL="0" indent="0">
              <a:buNone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inFile.close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0" indent="0">
              <a:buNone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6409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file reading, with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dirty="0"/>
              <a:t>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800" i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Read and print genes.txt</a:t>
            </a:r>
          </a:p>
          <a:p>
            <a:pPr marL="0" indent="0">
              <a:buNone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fileName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"genes.txt"</a:t>
            </a:r>
          </a:p>
          <a:p>
            <a:pPr marL="0" indent="0">
              <a:buNone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inFile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open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fileName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line </a:t>
            </a:r>
            <a:r>
              <a:rPr lang="en-US" sz="18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inFile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line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line.rstrip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'\n'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print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"Line:"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line</a:t>
            </a:r>
          </a:p>
          <a:p>
            <a:pPr marL="0" indent="0">
              <a:buNone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inFile.close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0" indent="0">
              <a:buNone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dirty="0">
                <a:cs typeface="Courier New" pitchFamily="49" charset="0"/>
              </a:rPr>
              <a:t>There are many cases when the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\n</a:t>
            </a:r>
            <a:r>
              <a:rPr lang="en-US" sz="2400" dirty="0">
                <a:cs typeface="Courier New" pitchFamily="49" charset="0"/>
              </a:rPr>
              <a:t> will interfere with what you want to do, so it's good to get in the habit of including this line of code.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876800" y="3733800"/>
            <a:ext cx="9144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43600" y="3276600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rstrip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200" dirty="0">
                <a:cs typeface="Courier New" pitchFamily="49" charset="0"/>
              </a:rPr>
              <a:t> </a:t>
            </a:r>
            <a:r>
              <a:rPr lang="en-US" sz="1400" dirty="0"/>
              <a:t>removes the indicated character from the </a:t>
            </a:r>
            <a:r>
              <a:rPr lang="en-US" sz="1400" b="1" dirty="0"/>
              <a:t>end</a:t>
            </a:r>
            <a:r>
              <a:rPr lang="en-US" sz="1400" dirty="0"/>
              <a:t> of the string, if it is there. If the indicated character is not there, does nothing.</a:t>
            </a:r>
          </a:p>
        </p:txBody>
      </p:sp>
    </p:spTree>
    <p:extLst>
      <p:ext uri="{BB962C8B-B14F-4D97-AF65-F5344CB8AC3E}">
        <p14:creationId xmlns:p14="http://schemas.microsoft.com/office/powerpoint/2010/main" val="2435507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reading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600" dirty="0"/>
              <a:t>When you open a file, you're actually creating what's called a "File object" – this is what gets assigned to the variable.</a:t>
            </a:r>
          </a:p>
          <a:p>
            <a:r>
              <a:rPr lang="en-US" sz="2600" dirty="0"/>
              <a:t>You can think of the File object as simply an interface to the file you're working with. </a:t>
            </a:r>
          </a:p>
          <a:p>
            <a:r>
              <a:rPr lang="en-US" sz="2600" dirty="0"/>
              <a:t>File objects come with a set of special methods related to reading and writing files:</a:t>
            </a:r>
          </a:p>
          <a:p>
            <a:pPr lvl="1"/>
            <a:r>
              <a:rPr lang="en-US" sz="1900" dirty="0">
                <a:latin typeface="Courier New" pitchFamily="49" charset="0"/>
                <a:cs typeface="Courier New" pitchFamily="49" charset="0"/>
              </a:rPr>
              <a:t>.read() </a:t>
            </a:r>
            <a:r>
              <a:rPr lang="en-US" sz="2200" dirty="0"/>
              <a:t>- reads in the entire file at once</a:t>
            </a:r>
          </a:p>
          <a:p>
            <a:pPr lvl="1"/>
            <a:r>
              <a:rPr lang="en-US" sz="1900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readline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sz="2200" dirty="0"/>
              <a:t>- reads one line at a time</a:t>
            </a:r>
          </a:p>
          <a:p>
            <a:pPr lvl="1"/>
            <a:r>
              <a:rPr lang="en-US" sz="1900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readlines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sz="2200" dirty="0"/>
              <a:t>- reads all lines in file into a list</a:t>
            </a:r>
          </a:p>
          <a:p>
            <a:pPr lvl="1"/>
            <a:r>
              <a:rPr lang="en-US" sz="1900" dirty="0">
                <a:latin typeface="Courier New" pitchFamily="49" charset="0"/>
                <a:cs typeface="Courier New" pitchFamily="49" charset="0"/>
              </a:rPr>
              <a:t>.write() </a:t>
            </a:r>
            <a:r>
              <a:rPr lang="en-US" sz="2200" dirty="0"/>
              <a:t>- write a string to a file</a:t>
            </a:r>
          </a:p>
          <a:p>
            <a:pPr lvl="1"/>
            <a:r>
              <a:rPr lang="en-US" sz="1900" dirty="0">
                <a:latin typeface="Courier New" pitchFamily="49" charset="0"/>
                <a:cs typeface="Courier New" pitchFamily="49" charset="0"/>
              </a:rPr>
              <a:t>.close() </a:t>
            </a:r>
            <a:r>
              <a:rPr lang="en-US" sz="2200" dirty="0"/>
              <a:t>- close the file </a:t>
            </a:r>
          </a:p>
        </p:txBody>
      </p:sp>
    </p:spTree>
    <p:extLst>
      <p:ext uri="{BB962C8B-B14F-4D97-AF65-F5344CB8AC3E}">
        <p14:creationId xmlns:p14="http://schemas.microsoft.com/office/powerpoint/2010/main" val="35386163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reading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Examples:</a:t>
            </a:r>
          </a:p>
          <a:p>
            <a:pPr marL="400050" lvl="1" indent="0">
              <a:buNone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400050" lvl="1" indent="0">
              <a:buNone/>
            </a:pP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inFile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"genes.txt"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'r'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 </a:t>
            </a:r>
            <a:r>
              <a:rPr lang="en-US" sz="1600" i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#create file object</a:t>
            </a:r>
          </a:p>
          <a:p>
            <a:pPr marL="400050" lvl="1" indent="0">
              <a:buNone/>
            </a:pP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400050" lvl="1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header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inFile.readline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       </a:t>
            </a:r>
            <a:r>
              <a:rPr lang="en-US" sz="1600" i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#read first line of file</a:t>
            </a:r>
          </a:p>
          <a:p>
            <a:pPr marL="400050" lvl="1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line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inFile.readline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         </a:t>
            </a:r>
            <a:r>
              <a:rPr lang="en-US" sz="1600" i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#read second line of file</a:t>
            </a:r>
          </a:p>
          <a:p>
            <a:pPr marL="400050" lvl="1" indent="0">
              <a:buNone/>
            </a:pP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restOfLines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inFile.readlines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sz="1600" i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#read rest into list</a:t>
            </a:r>
          </a:p>
          <a:p>
            <a:pPr marL="400050" lvl="1" indent="0">
              <a:buNone/>
            </a:pP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400050" lvl="1" indent="0">
              <a:buNone/>
            </a:pP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inFile.close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                   </a:t>
            </a:r>
            <a:r>
              <a:rPr lang="en-US" sz="1600" i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#clean up after ourselves</a:t>
            </a:r>
          </a:p>
        </p:txBody>
      </p:sp>
    </p:spTree>
    <p:extLst>
      <p:ext uri="{BB962C8B-B14F-4D97-AF65-F5344CB8AC3E}">
        <p14:creationId xmlns:p14="http://schemas.microsoft.com/office/powerpoint/2010/main" val="5988568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about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Practice a problem everyday. </a:t>
            </a:r>
          </a:p>
          <a:p>
            <a:r>
              <a:rPr lang="en-US" dirty="0"/>
              <a:t>Think of a data task in your lab that you can speed up by using code and program it. </a:t>
            </a:r>
          </a:p>
          <a:p>
            <a:r>
              <a:rPr lang="en-US" dirty="0"/>
              <a:t>Rosalind: </a:t>
            </a:r>
          </a:p>
          <a:p>
            <a:pPr lvl="1"/>
            <a:r>
              <a:rPr lang="en-US" dirty="0"/>
              <a:t>Practice programming specifically for bioinformatics </a:t>
            </a:r>
          </a:p>
          <a:p>
            <a:pPr lvl="1"/>
            <a:r>
              <a:rPr lang="en-US" dirty="0"/>
              <a:t>Unlock new levels and earn badges (gaming!)</a:t>
            </a:r>
          </a:p>
          <a:p>
            <a:r>
              <a:rPr lang="en-US" dirty="0"/>
              <a:t>http://</a:t>
            </a:r>
            <a:r>
              <a:rPr lang="en-US" dirty="0" err="1"/>
              <a:t>rosalind.info</a:t>
            </a:r>
            <a:r>
              <a:rPr lang="en-US" dirty="0"/>
              <a:t>/problems/locations/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0B16-AAA5-4790-BCBA-E678911F13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108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Rosalind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3" y="1781364"/>
            <a:ext cx="8229600" cy="329527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0B16-AAA5-4790-BCBA-E678911F1380}" type="slidenum">
              <a:rPr lang="en-US" smtClean="0"/>
              <a:t>75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17907" y="5440362"/>
            <a:ext cx="3908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rosalind.info</a:t>
            </a:r>
            <a:r>
              <a:rPr lang="en-US" dirty="0"/>
              <a:t>/problems/list-view/</a:t>
            </a:r>
          </a:p>
        </p:txBody>
      </p:sp>
    </p:spTree>
    <p:extLst>
      <p:ext uri="{BB962C8B-B14F-4D97-AF65-F5344CB8AC3E}">
        <p14:creationId xmlns:p14="http://schemas.microsoft.com/office/powerpoint/2010/main" val="36065077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B776-5086-024B-B0B5-36EE3E0E6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B1AA23-559D-A946-91AA-7AF28C156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7412"/>
            <a:ext cx="8229600" cy="40315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D9C5F-AF75-B94D-AF93-EB94B9BB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0B16-AAA5-4790-BCBA-E678911F13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102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B776-5086-024B-B0B5-36EE3E0E6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D9C5F-AF75-B94D-AF93-EB94B9BB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0B16-AAA5-4790-BCBA-E678911F1380}" type="slidenum">
              <a:rPr lang="en-US" smtClean="0"/>
              <a:t>77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02AA9E-9650-AF4D-9B18-BBE1CD062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5432"/>
            <a:ext cx="8229600" cy="4035499"/>
          </a:xfrm>
        </p:spPr>
      </p:pic>
    </p:spTree>
    <p:extLst>
      <p:ext uri="{BB962C8B-B14F-4D97-AF65-F5344CB8AC3E}">
        <p14:creationId xmlns:p14="http://schemas.microsoft.com/office/powerpoint/2010/main" val="42018884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B776-5086-024B-B0B5-36EE3E0E6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D9C5F-AF75-B94D-AF93-EB94B9BB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0B16-AAA5-4790-BCBA-E678911F1380}" type="slidenum">
              <a:rPr lang="en-US" smtClean="0"/>
              <a:t>78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C068F6-A0C7-4140-BED0-F3AFD31A8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7531"/>
            <a:ext cx="8229600" cy="4511301"/>
          </a:xfrm>
        </p:spPr>
      </p:pic>
    </p:spTree>
    <p:extLst>
      <p:ext uri="{BB962C8B-B14F-4D97-AF65-F5344CB8AC3E}">
        <p14:creationId xmlns:p14="http://schemas.microsoft.com/office/powerpoint/2010/main" val="4184288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</a:rPr>
              <a:t>2.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latin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ourier New" pitchFamily="49" charset="0"/>
              </a:rPr>
              <a:t>loops</a:t>
            </a:r>
            <a:endParaRPr lang="en-US" sz="4000" dirty="0">
              <a:latin typeface="Calibri Light" panose="020F0302020204030204" pitchFamily="34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0B16-AAA5-4790-BCBA-E678911F13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97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4000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/>
              <a:t> loop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b="1" dirty="0"/>
              <a:t>Purpose: </a:t>
            </a:r>
            <a:r>
              <a:rPr lang="en-US" dirty="0"/>
              <a:t>execute a block of code a specific number of times.</a:t>
            </a:r>
          </a:p>
          <a:p>
            <a:pPr marL="0" indent="0">
              <a:buNone/>
            </a:pPr>
            <a:r>
              <a:rPr lang="en-US" sz="2800" dirty="0"/>
              <a:t>Syntax:</a:t>
            </a:r>
          </a:p>
          <a:p>
            <a:pPr marL="800100" lvl="2" indent="0">
              <a:buNone/>
            </a:pPr>
            <a:r>
              <a:rPr lang="en-US" sz="20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i="1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i="1" dirty="0" err="1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800100" lvl="2" indent="0">
              <a:buNone/>
            </a:pPr>
            <a:r>
              <a:rPr lang="en-US" sz="2000" i="1" dirty="0">
                <a:latin typeface="Courier New" pitchFamily="49" charset="0"/>
                <a:cs typeface="Courier New" pitchFamily="49" charset="0"/>
              </a:rPr>
              <a:t>    do this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/>
              <a:t>Examples:</a:t>
            </a:r>
          </a:p>
          <a:p>
            <a:pPr marL="800100" lvl="2" indent="0">
              <a:buNone/>
            </a:pPr>
            <a:r>
              <a:rPr lang="en-US" sz="20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range(5):</a:t>
            </a:r>
          </a:p>
          <a:p>
            <a:pPr marL="800100" lvl="2" indent="0">
              <a:buNone/>
            </a:pPr>
            <a:r>
              <a:rPr lang="en-US" sz="20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print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800100" lvl="2" indent="0"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800100" lvl="2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letter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"ATGCG":</a:t>
            </a:r>
          </a:p>
          <a:p>
            <a:pPr marL="800100" lvl="2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letter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F0B16-AAA5-4790-BCBA-E678911F13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57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3898</Words>
  <Application>Microsoft Macintosh PowerPoint</Application>
  <PresentationFormat>On-screen Show (4:3)</PresentationFormat>
  <Paragraphs>769</Paragraphs>
  <Slides>78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Calibri Light</vt:lpstr>
      <vt:lpstr>Courier New</vt:lpstr>
      <vt:lpstr>Wingdings</vt:lpstr>
      <vt:lpstr>Office Theme</vt:lpstr>
      <vt:lpstr>Writing code that makes decisions: for and while loops</vt:lpstr>
      <vt:lpstr>Lab 2 Common Mistakes</vt:lpstr>
      <vt:lpstr>Today's topics</vt:lpstr>
      <vt:lpstr>1. Intro to loops</vt:lpstr>
      <vt:lpstr>What is a loop?</vt:lpstr>
      <vt:lpstr>Example</vt:lpstr>
      <vt:lpstr>Example</vt:lpstr>
      <vt:lpstr>2. for loops</vt:lpstr>
      <vt:lpstr>The for loop</vt:lpstr>
      <vt:lpstr>The for loop</vt:lpstr>
      <vt:lpstr>Ways of using the for loop</vt:lpstr>
      <vt:lpstr>Ways of using the for loop</vt:lpstr>
      <vt:lpstr>Ways of using the for loop</vt:lpstr>
      <vt:lpstr>Practice with for</vt:lpstr>
      <vt:lpstr>Practice with for</vt:lpstr>
      <vt:lpstr>Practice with for</vt:lpstr>
      <vt:lpstr>Practice with for</vt:lpstr>
      <vt:lpstr>Practice with for</vt:lpstr>
      <vt:lpstr>Practice with for</vt:lpstr>
      <vt:lpstr>Practice with for</vt:lpstr>
      <vt:lpstr>Practice with for</vt:lpstr>
      <vt:lpstr>Practice with for</vt:lpstr>
      <vt:lpstr>Practice with for</vt:lpstr>
      <vt:lpstr>Practice with for</vt:lpstr>
      <vt:lpstr>Practice with for</vt:lpstr>
      <vt:lpstr>Practice with for</vt:lpstr>
      <vt:lpstr>Practice with for</vt:lpstr>
      <vt:lpstr>More about range()</vt:lpstr>
      <vt:lpstr>Practice with range()</vt:lpstr>
      <vt:lpstr>Practice with range()</vt:lpstr>
      <vt:lpstr>Practice with range()</vt:lpstr>
      <vt:lpstr>Practice with range()</vt:lpstr>
      <vt:lpstr>Practice with range()</vt:lpstr>
      <vt:lpstr>Practice with range()</vt:lpstr>
      <vt:lpstr>3. while loops</vt:lpstr>
      <vt:lpstr>Example</vt:lpstr>
      <vt:lpstr>The while loop</vt:lpstr>
      <vt:lpstr>Practice with while</vt:lpstr>
      <vt:lpstr>Practice with while</vt:lpstr>
      <vt:lpstr>Practice with while</vt:lpstr>
      <vt:lpstr>Practice with while</vt:lpstr>
      <vt:lpstr>Practice with while</vt:lpstr>
      <vt:lpstr>Practice with while</vt:lpstr>
      <vt:lpstr>Practice with while</vt:lpstr>
      <vt:lpstr>Practice with while</vt:lpstr>
      <vt:lpstr>A more useful example: Number guessing game</vt:lpstr>
      <vt:lpstr>A more useful example: Number guessing game</vt:lpstr>
      <vt:lpstr>Beware: endless loops</vt:lpstr>
      <vt:lpstr>Endless loops</vt:lpstr>
      <vt:lpstr>More practice with while loops</vt:lpstr>
      <vt:lpstr>More practice with while loops</vt:lpstr>
      <vt:lpstr>More practice with while loops</vt:lpstr>
      <vt:lpstr>More practice with while loops</vt:lpstr>
      <vt:lpstr>More practice with while loops</vt:lpstr>
      <vt:lpstr>More practice with while loops</vt:lpstr>
      <vt:lpstr>More practice with while loops</vt:lpstr>
      <vt:lpstr>More practice with while loops</vt:lpstr>
      <vt:lpstr>More practice with while loops</vt:lpstr>
      <vt:lpstr>More practice with while loops</vt:lpstr>
      <vt:lpstr>Which kind of loop should I use?</vt:lpstr>
      <vt:lpstr>4. Application of loops:  file reading</vt:lpstr>
      <vt:lpstr>File reading</vt:lpstr>
      <vt:lpstr>File reading</vt:lpstr>
      <vt:lpstr>Example of simple file reading</vt:lpstr>
      <vt:lpstr>Example of simple file reading</vt:lpstr>
      <vt:lpstr>Example of simple file reading</vt:lpstr>
      <vt:lpstr>Example of simple file reading</vt:lpstr>
      <vt:lpstr>Example of simple file reading</vt:lpstr>
      <vt:lpstr>Side note: Newline (\n)</vt:lpstr>
      <vt:lpstr>Simple file reading, with \n removal</vt:lpstr>
      <vt:lpstr>Simple file reading, with \n removal</vt:lpstr>
      <vt:lpstr>File reading functions</vt:lpstr>
      <vt:lpstr>File reading functions</vt:lpstr>
      <vt:lpstr>Tips about Programming</vt:lpstr>
      <vt:lpstr>Rosalind Example</vt:lpstr>
      <vt:lpstr>Problem 1</vt:lpstr>
      <vt:lpstr>Problem 2</vt:lpstr>
      <vt:lpstr>Problem 3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flow and logic, part II: two types of loops</dc:title>
  <dc:creator>Sarah</dc:creator>
  <cp:lastModifiedBy>Microsoft Office User</cp:lastModifiedBy>
  <cp:revision>38</cp:revision>
  <dcterms:created xsi:type="dcterms:W3CDTF">2015-06-04T01:50:27Z</dcterms:created>
  <dcterms:modified xsi:type="dcterms:W3CDTF">2018-07-31T20:59:56Z</dcterms:modified>
</cp:coreProperties>
</file>